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/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6" y="240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5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39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6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7" name="Google Shape;30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0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11" name="Google Shape;31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1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15" name="Google Shape;32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2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19" name="Google Shape;34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4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3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27" name="Google Shape;37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7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31" name="Google Shape;38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8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35" name="Google Shape;39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9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43" name="Google Shape;17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7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47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9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205;g276c669719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51" name="Google Shape;206;g276c669719c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07;g276c669719c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55" name="Google Shape;2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2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23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2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25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2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2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65" name="Google Shape;26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6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/>
          </a:p>
        </p:txBody>
      </p:sp>
      <p:sp>
        <p:nvSpPr>
          <p:cNvPr id="3" name="Google Shape;27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7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Google Shape;1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Google Shape;1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73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74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7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7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79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80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8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8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8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9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9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96;p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97;p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9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9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10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102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103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10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10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10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108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109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110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111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11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14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15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16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17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18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1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21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22;p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23;p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24;p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2" name="Google Shape;125;p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2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2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2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30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3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3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3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21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" name="Google Shape;2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" name="Google Shape;2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2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35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36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4" name="Google Shape;137;p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5" name="Google Shape;138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39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40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42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43;p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131" name="Google Shape;144;p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2" name="Google Shape;14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4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4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49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50;p4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51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52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53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155;p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156;p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157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158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159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3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32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33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3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3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3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8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9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40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4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4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4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45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46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7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8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9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5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5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5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5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5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5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9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60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4" name="Google Shape;61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6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6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6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66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7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61" name="Google Shape;68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7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7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8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8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8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9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166;p1"/>
          <p:cNvSpPr/>
          <p:nvPr/>
        </p:nvSpPr>
        <p:spPr>
          <a:xfrm rot="-2987318">
            <a:off x="3411357" y="2663655"/>
            <a:ext cx="9793621" cy="3296917"/>
          </a:xfrm>
          <a:custGeom>
            <a:avLst/>
            <a:gdLst/>
            <a:ahLst/>
            <a:cxnLst/>
            <a:rect l="l" t="t" r="r" b="b"/>
            <a:pathLst>
              <a:path w="15423" h="5192" extrusionOk="0">
                <a:moveTo>
                  <a:pt x="0" y="0"/>
                </a:moveTo>
                <a:lnTo>
                  <a:pt x="12827" y="0"/>
                </a:lnTo>
                <a:cubicBezTo>
                  <a:pt x="14261" y="0"/>
                  <a:pt x="15423" y="1162"/>
                  <a:pt x="15423" y="2596"/>
                </a:cubicBezTo>
                <a:cubicBezTo>
                  <a:pt x="15423" y="4030"/>
                  <a:pt x="14261" y="5192"/>
                  <a:pt x="12827" y="5192"/>
                </a:cubicBezTo>
                <a:lnTo>
                  <a:pt x="4389" y="5192"/>
                </a:lnTo>
                <a:lnTo>
                  <a:pt x="0" y="0"/>
                </a:lnTo>
                <a:close/>
              </a:path>
            </a:pathLst>
          </a:custGeom>
          <a:solidFill>
            <a:srgbClr val="95A3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4" name="Google Shape;167;p1"/>
          <p:cNvSpPr txBox="1"/>
          <p:nvPr/>
        </p:nvSpPr>
        <p:spPr>
          <a:xfrm>
            <a:off x="7781290" y="2625090"/>
            <a:ext cx="2490470" cy="84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Team</a:t>
            </a:r>
            <a:endParaRPr sz="60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5" name="Google Shape;168;p1"/>
          <p:cNvSpPr txBox="1"/>
          <p:nvPr/>
        </p:nvSpPr>
        <p:spPr>
          <a:xfrm>
            <a:off x="662050" y="2034283"/>
            <a:ext cx="626173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000" b="0" i="0" u="none" strike="noStrike" cap="none" dirty="0" err="1">
                <a:solidFill>
                  <a:srgbClr val="95A38A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Who,</a:t>
            </a:r>
            <a:r>
              <a:rPr lang="en-US" altLang="zh-CN" sz="6000" dirty="0" err="1">
                <a:solidFill>
                  <a:srgbClr val="95A3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6000" b="0" i="0" u="none" strike="noStrike" cap="none" dirty="0" err="1">
                <a:solidFill>
                  <a:srgbClr val="95A38A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hat,Where</a:t>
            </a:r>
            <a:r>
              <a:rPr lang="en-US" altLang="zh-CN" sz="6000" b="0" i="0" u="none" strike="noStrike" cap="none" dirty="0">
                <a:solidFill>
                  <a:srgbClr val="95A38A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?</a:t>
            </a:r>
            <a:endParaRPr sz="6000" dirty="0">
              <a:solidFill>
                <a:srgbClr val="95A38A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6" name="Google Shape;169;p1"/>
          <p:cNvSpPr txBox="1"/>
          <p:nvPr/>
        </p:nvSpPr>
        <p:spPr>
          <a:xfrm>
            <a:off x="662049" y="4721319"/>
            <a:ext cx="4683201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000000">
                  <a:alpha val="100000"/>
                </a:srgbClr>
              </a:buClr>
              <a:buFont typeface="Arial"/>
              <a:buNone/>
            </a:pPr>
            <a:r>
              <a:rPr lang="en-US" sz="1800" dirty="0">
                <a:solidFill>
                  <a:schemeClr val="dk1">
                    <a:alpha val="100000"/>
                  </a:schemeClr>
                </a:solidFill>
                <a:latin typeface="Times New Roman"/>
                <a:ea typeface="Arial"/>
                <a:cs typeface="Times New Roman"/>
                <a:sym typeface="Arial"/>
              </a:rPr>
              <a:t>Designed by Team</a:t>
            </a:r>
            <a:r>
              <a:rPr lang="en-US" sz="1800" b="1" i="1" u="sng" dirty="0">
                <a:solidFill>
                  <a:schemeClr val="dk1">
                    <a:alpha val="100000"/>
                  </a:schemeClr>
                </a:solidFill>
                <a:latin typeface="Times New Roman"/>
                <a:ea typeface="Arial"/>
                <a:cs typeface="Times New Roman"/>
                <a:sym typeface="Arial"/>
              </a:rPr>
              <a:t> </a:t>
            </a:r>
            <a:r>
              <a:rPr lang="en-US" sz="1800" b="1" i="1" u="sng" dirty="0" err="1">
                <a:solidFill>
                  <a:schemeClr val="dk1">
                    <a:alpha val="100000"/>
                  </a:schemeClr>
                </a:solidFill>
                <a:latin typeface="Times New Roman"/>
                <a:ea typeface="Arial"/>
                <a:cs typeface="Times New Roman"/>
                <a:sym typeface="Arial"/>
              </a:rPr>
              <a:t>Cyberpsychosis</a:t>
            </a:r>
            <a:r>
              <a:rPr lang="en-US" sz="1800" b="1" i="1" u="sng" dirty="0">
                <a:solidFill>
                  <a:schemeClr val="dk1">
                    <a:alpha val="100000"/>
                  </a:schemeClr>
                </a:solidFill>
                <a:latin typeface="Times New Roman"/>
                <a:ea typeface="Arial"/>
                <a:cs typeface="Times New Roman"/>
                <a:sym typeface="Arial"/>
              </a:rPr>
              <a:t> Studio</a:t>
            </a:r>
            <a:r>
              <a:rPr lang="en-US" sz="1800" dirty="0">
                <a:solidFill>
                  <a:schemeClr val="dk1">
                    <a:alpha val="100000"/>
                  </a:schemeClr>
                </a:solidFill>
                <a:latin typeface="Times New Roman"/>
                <a:ea typeface="Arial"/>
                <a:cs typeface="Times New Roman"/>
                <a:sym typeface="Arial"/>
              </a:rPr>
              <a:t>: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000000">
                  <a:alpha val="100000"/>
                </a:srgbClr>
              </a:buClr>
              <a:buFont typeface="Arial"/>
              <a:buNone/>
            </a:pPr>
            <a:endParaRPr sz="1800" dirty="0">
              <a:solidFill>
                <a:schemeClr val="dk1">
                  <a:alpha val="100000"/>
                </a:schemeClr>
              </a:solidFill>
              <a:latin typeface="Times New Roman"/>
              <a:ea typeface="Arial"/>
              <a:cs typeface="Times New Roman"/>
              <a:sym typeface="Arial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000000">
                  <a:alpha val="100000"/>
                </a:srgbClr>
              </a:buClr>
              <a:buFont typeface="Arial"/>
              <a:buNone/>
            </a:pPr>
            <a:r>
              <a:rPr lang="zh-CN" sz="1600" dirty="0">
                <a:solidFill>
                  <a:schemeClr val="dk1">
                    <a:alpha val="100000"/>
                  </a:schemeClr>
                </a:solidFill>
                <a:latin typeface="Times New Roman"/>
                <a:ea typeface="Arial"/>
                <a:cs typeface="Times New Roman"/>
                <a:sym typeface="Arial"/>
              </a:rPr>
              <a:t>胡文博</a:t>
            </a:r>
            <a:r>
              <a:rPr lang="en-US" sz="1600" dirty="0">
                <a:solidFill>
                  <a:schemeClr val="dk1">
                    <a:alpha val="100000"/>
                  </a:schemeClr>
                </a:solidFill>
                <a:latin typeface="Times New Roman"/>
                <a:ea typeface="Arial"/>
                <a:cs typeface="Times New Roman"/>
                <a:sym typeface="Arial"/>
              </a:rPr>
              <a:t>	</a:t>
            </a:r>
            <a:r>
              <a:rPr lang="zh-CN" sz="1600" dirty="0">
                <a:solidFill>
                  <a:schemeClr val="dk1">
                    <a:alpha val="100000"/>
                  </a:schemeClr>
                </a:solidFill>
                <a:latin typeface="Times New Roman"/>
                <a:ea typeface="Arial"/>
                <a:cs typeface="Times New Roman"/>
                <a:sym typeface="Arial"/>
              </a:rPr>
              <a:t>周振亮</a:t>
            </a:r>
            <a:r>
              <a:rPr lang="en-US" sz="1600" dirty="0">
                <a:solidFill>
                  <a:schemeClr val="dk1">
                    <a:alpha val="100000"/>
                  </a:schemeClr>
                </a:solidFill>
                <a:latin typeface="Times New Roman"/>
                <a:ea typeface="Arial"/>
                <a:cs typeface="Times New Roman"/>
                <a:sym typeface="Arial"/>
              </a:rPr>
              <a:t>	</a:t>
            </a:r>
            <a:r>
              <a:rPr lang="zh-CN" sz="1600" dirty="0">
                <a:solidFill>
                  <a:schemeClr val="dk1">
                    <a:alpha val="100000"/>
                  </a:schemeClr>
                </a:solidFill>
                <a:latin typeface="Times New Roman"/>
                <a:ea typeface="Arial"/>
                <a:cs typeface="Times New Roman"/>
                <a:sym typeface="Arial"/>
              </a:rPr>
              <a:t>田子牧</a:t>
            </a:r>
            <a:r>
              <a:rPr lang="en-US" sz="1600" dirty="0">
                <a:solidFill>
                  <a:schemeClr val="dk1">
                    <a:alpha val="100000"/>
                  </a:schemeClr>
                </a:solidFill>
                <a:latin typeface="Times New Roman"/>
                <a:ea typeface="Arial"/>
                <a:cs typeface="Times New Roman"/>
                <a:sym typeface="Arial"/>
              </a:rPr>
              <a:t>	</a:t>
            </a:r>
            <a:r>
              <a:rPr lang="zh-CN" sz="1600" dirty="0">
                <a:solidFill>
                  <a:schemeClr val="dk1">
                    <a:alpha val="100000"/>
                  </a:schemeClr>
                </a:solidFill>
                <a:latin typeface="Times New Roman"/>
                <a:ea typeface="Arial"/>
                <a:cs typeface="Times New Roman"/>
                <a:sym typeface="Arial"/>
              </a:rPr>
              <a:t>蒋浩成</a:t>
            </a:r>
            <a:endParaRPr dirty="0"/>
          </a:p>
        </p:txBody>
      </p:sp>
      <p:sp>
        <p:nvSpPr>
          <p:cNvPr id="97" name="Google Shape;170;p1"/>
          <p:cNvSpPr txBox="1"/>
          <p:nvPr/>
        </p:nvSpPr>
        <p:spPr>
          <a:xfrm>
            <a:off x="6238875" y="3596640"/>
            <a:ext cx="2490470" cy="84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sz="60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03;p8"/>
          <p:cNvSpPr txBox="1"/>
          <p:nvPr/>
        </p:nvSpPr>
        <p:spPr>
          <a:xfrm>
            <a:off x="1229403" y="417700"/>
            <a:ext cx="6696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Achievements &amp; Upgrades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304;p8"/>
          <p:cNvSpPr txBox="1"/>
          <p:nvPr/>
        </p:nvSpPr>
        <p:spPr>
          <a:xfrm>
            <a:off x="509775" y="1897375"/>
            <a:ext cx="5586300" cy="3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Defeating enemies: gain exp and skills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</a:rPr>
              <a:t>Defeating Bos</a:t>
            </a:r>
            <a:r>
              <a:rPr lang="en-US" altLang="zh-CN" sz="2800" dirty="0">
                <a:solidFill>
                  <a:schemeClr val="dk1"/>
                </a:solidFill>
              </a:rPr>
              <a:t>s: gain Boss Skill and their soul(used for what?)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8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</a:rPr>
              <a:t>Upgrading: </a:t>
            </a:r>
            <a:r>
              <a:rPr lang="en-US" sz="2800" dirty="0" err="1">
                <a:solidFill>
                  <a:schemeClr val="dk1"/>
                </a:solidFill>
              </a:rPr>
              <a:t>Abillity</a:t>
            </a:r>
            <a:r>
              <a:rPr lang="en-US" sz="2800" dirty="0">
                <a:solidFill>
                  <a:schemeClr val="dk1"/>
                </a:solidFill>
              </a:rPr>
              <a:t> Points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…………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305;p8"/>
          <p:cNvGrpSpPr/>
          <p:nvPr/>
        </p:nvGrpSpPr>
        <p:grpSpPr>
          <a:xfrm rot="5400000">
            <a:off x="-641595" y="-514473"/>
            <a:ext cx="2521254" cy="900740"/>
            <a:chOff x="2442343" y="2553269"/>
            <a:chExt cx="9228600" cy="3297000"/>
          </a:xfrm>
        </p:grpSpPr>
        <p:grpSp>
          <p:nvGrpSpPr>
            <p:cNvPr id="25" name="Google Shape;306;p8"/>
            <p:cNvGrpSpPr/>
            <p:nvPr/>
          </p:nvGrpSpPr>
          <p:grpSpPr>
            <a:xfrm>
              <a:off x="2442343" y="2553269"/>
              <a:ext cx="9228600" cy="3297000"/>
              <a:chOff x="-2100798" y="-412124"/>
              <a:chExt cx="9228600" cy="3297000"/>
            </a:xfrm>
          </p:grpSpPr>
          <p:sp>
            <p:nvSpPr>
              <p:cNvPr id="26" name="Google Shape;307;p8"/>
              <p:cNvSpPr/>
              <p:nvPr/>
            </p:nvSpPr>
            <p:spPr>
              <a:xfrm>
                <a:off x="-2100798" y="-412124"/>
                <a:ext cx="9228600" cy="3297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08;p8"/>
              <p:cNvSpPr/>
              <p:nvPr/>
            </p:nvSpPr>
            <p:spPr>
              <a:xfrm>
                <a:off x="-1781152" y="-96440"/>
                <a:ext cx="8598300" cy="26655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" name="Google Shape;309;p8"/>
            <p:cNvSpPr/>
            <p:nvPr/>
          </p:nvSpPr>
          <p:spPr>
            <a:xfrm rot="-5400000">
              <a:off x="9044590" y="3197217"/>
              <a:ext cx="2009100" cy="2009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310;p8"/>
          <p:cNvSpPr txBox="1"/>
          <p:nvPr/>
        </p:nvSpPr>
        <p:spPr>
          <a:xfrm>
            <a:off x="319159" y="479346"/>
            <a:ext cx="557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11;p8"/>
          <p:cNvSpPr/>
          <p:nvPr/>
        </p:nvSpPr>
        <p:spPr>
          <a:xfrm>
            <a:off x="344392" y="496491"/>
            <a:ext cx="549000" cy="54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2;p8"/>
          <p:cNvSpPr txBox="1"/>
          <p:nvPr/>
        </p:nvSpPr>
        <p:spPr>
          <a:xfrm>
            <a:off x="319147" y="496500"/>
            <a:ext cx="75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13;p8"/>
          <p:cNvSpPr/>
          <p:nvPr/>
        </p:nvSpPr>
        <p:spPr>
          <a:xfrm rot="-2987333">
            <a:off x="7231007" y="4050747"/>
            <a:ext cx="6108405" cy="2751453"/>
          </a:xfrm>
          <a:custGeom>
            <a:avLst/>
            <a:gdLst/>
            <a:ahLst/>
            <a:cxnLst/>
            <a:rect l="l" t="t" r="r" b="b"/>
            <a:pathLst>
              <a:path w="9620" h="4333" extrusionOk="0">
                <a:moveTo>
                  <a:pt x="0" y="0"/>
                </a:moveTo>
                <a:lnTo>
                  <a:pt x="7454" y="0"/>
                </a:lnTo>
                <a:cubicBezTo>
                  <a:pt x="8614" y="0"/>
                  <a:pt x="9560" y="910"/>
                  <a:pt x="9618" y="2055"/>
                </a:cubicBezTo>
                <a:lnTo>
                  <a:pt x="9620" y="2091"/>
                </a:lnTo>
                <a:lnTo>
                  <a:pt x="6968" y="4333"/>
                </a:lnTo>
                <a:lnTo>
                  <a:pt x="3663" y="43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A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20;p11"/>
          <p:cNvSpPr/>
          <p:nvPr/>
        </p:nvSpPr>
        <p:spPr>
          <a:xfrm rot="5400000">
            <a:off x="5257800" y="1452245"/>
            <a:ext cx="1676400" cy="1676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21;p11"/>
          <p:cNvSpPr txBox="1"/>
          <p:nvPr/>
        </p:nvSpPr>
        <p:spPr>
          <a:xfrm>
            <a:off x="3587854" y="4020443"/>
            <a:ext cx="5016292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6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22;p11"/>
          <p:cNvSpPr txBox="1"/>
          <p:nvPr/>
        </p:nvSpPr>
        <p:spPr>
          <a:xfrm>
            <a:off x="5372769" y="1687273"/>
            <a:ext cx="1446461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6A525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8000">
              <a:solidFill>
                <a:srgbClr val="6A52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28;p12"/>
          <p:cNvSpPr txBox="1"/>
          <p:nvPr/>
        </p:nvSpPr>
        <p:spPr>
          <a:xfrm>
            <a:off x="1142854" y="436100"/>
            <a:ext cx="186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Boss</a:t>
            </a:r>
            <a:endParaRPr sz="3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329;p12"/>
          <p:cNvGrpSpPr/>
          <p:nvPr/>
        </p:nvGrpSpPr>
        <p:grpSpPr>
          <a:xfrm rot="5400000">
            <a:off x="-641920" y="-514275"/>
            <a:ext cx="2521587" cy="900863"/>
            <a:chOff x="2442343" y="2553269"/>
            <a:chExt cx="9228545" cy="3296992"/>
          </a:xfrm>
        </p:grpSpPr>
        <p:grpSp>
          <p:nvGrpSpPr>
            <p:cNvPr id="41" name="Google Shape;330;p12"/>
            <p:cNvGrpSpPr/>
            <p:nvPr/>
          </p:nvGrpSpPr>
          <p:grpSpPr>
            <a:xfrm>
              <a:off x="2442343" y="2553269"/>
              <a:ext cx="9228545" cy="3296992"/>
              <a:chOff x="-2100798" y="-412124"/>
              <a:chExt cx="9228545" cy="3296992"/>
            </a:xfrm>
          </p:grpSpPr>
          <p:sp>
            <p:nvSpPr>
              <p:cNvPr id="42" name="Google Shape;331;p12"/>
              <p:cNvSpPr/>
              <p:nvPr/>
            </p:nvSpPr>
            <p:spPr>
              <a:xfrm>
                <a:off x="-2100798" y="-412124"/>
                <a:ext cx="9228545" cy="3296992"/>
              </a:xfrm>
              <a:prstGeom prst="roundRect">
                <a:avLst>
                  <a:gd name="adj" fmla="val 50000"/>
                </a:avLst>
              </a:prstGeom>
              <a:solidFill>
                <a:srgbClr val="F7EA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332;p12"/>
              <p:cNvSpPr/>
              <p:nvPr/>
            </p:nvSpPr>
            <p:spPr>
              <a:xfrm>
                <a:off x="-1781152" y="-96440"/>
                <a:ext cx="8598317" cy="2665627"/>
              </a:xfrm>
              <a:prstGeom prst="roundRect">
                <a:avLst>
                  <a:gd name="adj" fmla="val 50000"/>
                </a:avLst>
              </a:prstGeom>
              <a:noFill/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" name="Google Shape;333;p12"/>
            <p:cNvSpPr/>
            <p:nvPr/>
          </p:nvSpPr>
          <p:spPr>
            <a:xfrm rot="-5400000">
              <a:off x="9044590" y="3197213"/>
              <a:ext cx="2009103" cy="200910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334;p12"/>
          <p:cNvSpPr txBox="1"/>
          <p:nvPr/>
        </p:nvSpPr>
        <p:spPr>
          <a:xfrm>
            <a:off x="343925" y="506025"/>
            <a:ext cx="598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335;p12"/>
          <p:cNvSpPr/>
          <p:nvPr/>
        </p:nvSpPr>
        <p:spPr>
          <a:xfrm rot="-2987324">
            <a:off x="7231013" y="4050753"/>
            <a:ext cx="6108405" cy="2751455"/>
          </a:xfrm>
          <a:custGeom>
            <a:avLst/>
            <a:gdLst/>
            <a:ahLst/>
            <a:cxnLst/>
            <a:rect l="l" t="t" r="r" b="b"/>
            <a:pathLst>
              <a:path w="9620" h="4333" extrusionOk="0">
                <a:moveTo>
                  <a:pt x="0" y="0"/>
                </a:moveTo>
                <a:lnTo>
                  <a:pt x="7454" y="0"/>
                </a:lnTo>
                <a:cubicBezTo>
                  <a:pt x="8614" y="0"/>
                  <a:pt x="9560" y="910"/>
                  <a:pt x="9618" y="2055"/>
                </a:cubicBezTo>
                <a:lnTo>
                  <a:pt x="9620" y="2091"/>
                </a:lnTo>
                <a:lnTo>
                  <a:pt x="6968" y="4333"/>
                </a:lnTo>
                <a:lnTo>
                  <a:pt x="3663" y="4333"/>
                </a:lnTo>
                <a:lnTo>
                  <a:pt x="0" y="0"/>
                </a:lnTo>
                <a:close/>
              </a:path>
            </a:pathLst>
          </a:custGeom>
          <a:solidFill>
            <a:srgbClr val="FBE4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337;p12" descr="0bfe78491d9d39931d774e8f4fca3de"/>
          <p:cNvPicPr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9367" y="0"/>
            <a:ext cx="4255199" cy="20247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2F1E836-76AE-70B5-181A-260FEA5B5813}"/>
              </a:ext>
            </a:extLst>
          </p:cNvPr>
          <p:cNvSpPr/>
          <p:nvPr/>
        </p:nvSpPr>
        <p:spPr>
          <a:xfrm>
            <a:off x="1142854" y="1514518"/>
            <a:ext cx="20826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珈因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.king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14EE21-4C35-8774-355C-21EBFD4798C3}"/>
              </a:ext>
            </a:extLst>
          </p:cNvPr>
          <p:cNvSpPr txBox="1"/>
          <p:nvPr/>
        </p:nvSpPr>
        <p:spPr>
          <a:xfrm>
            <a:off x="4322431" y="1614008"/>
            <a:ext cx="5177509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/>
              <a:t>技能：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P/NP/NPC/NPH </a:t>
            </a:r>
            <a:r>
              <a:rPr lang="zh-CN" altLang="en-US" sz="1800" dirty="0"/>
              <a:t>子弹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/>
              <a:t>分治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/>
              <a:t>动态规划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/>
              <a:t>贪心索敌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/>
              <a:t>堆草堆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/>
              <a:t>更多想法，欢迎投稿至</a:t>
            </a:r>
            <a:r>
              <a:rPr lang="en-US" altLang="zh-CN" sz="1800" dirty="0"/>
              <a:t>tett8107@gmail.com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6D0A13-042F-01C2-B4CB-72F9C2326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69" y="2350437"/>
            <a:ext cx="2738390" cy="3896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347;p13"/>
          <p:cNvSpPr txBox="1"/>
          <p:nvPr/>
        </p:nvSpPr>
        <p:spPr>
          <a:xfrm>
            <a:off x="1142852" y="436100"/>
            <a:ext cx="40182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dirty="0">
                <a:solidFill>
                  <a:schemeClr val="dk1"/>
                </a:solidFill>
              </a:rPr>
              <a:t>Skills &amp; Items</a:t>
            </a:r>
            <a:endParaRPr sz="3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348;p13"/>
          <p:cNvGrpSpPr/>
          <p:nvPr/>
        </p:nvGrpSpPr>
        <p:grpSpPr>
          <a:xfrm rot="5400000">
            <a:off x="-641920" y="-514275"/>
            <a:ext cx="2521587" cy="900863"/>
            <a:chOff x="2442343" y="2553269"/>
            <a:chExt cx="9228545" cy="3296992"/>
          </a:xfrm>
        </p:grpSpPr>
        <p:grpSp>
          <p:nvGrpSpPr>
            <p:cNvPr id="56" name="Google Shape;349;p13"/>
            <p:cNvGrpSpPr/>
            <p:nvPr/>
          </p:nvGrpSpPr>
          <p:grpSpPr>
            <a:xfrm>
              <a:off x="2442343" y="2553269"/>
              <a:ext cx="9228545" cy="3296992"/>
              <a:chOff x="-2100798" y="-412124"/>
              <a:chExt cx="9228545" cy="3296992"/>
            </a:xfrm>
          </p:grpSpPr>
          <p:sp>
            <p:nvSpPr>
              <p:cNvPr id="57" name="Google Shape;350;p13"/>
              <p:cNvSpPr/>
              <p:nvPr/>
            </p:nvSpPr>
            <p:spPr>
              <a:xfrm>
                <a:off x="-2100798" y="-412124"/>
                <a:ext cx="9228545" cy="3296992"/>
              </a:xfrm>
              <a:prstGeom prst="roundRect">
                <a:avLst>
                  <a:gd name="adj" fmla="val 50000"/>
                </a:avLst>
              </a:prstGeom>
              <a:solidFill>
                <a:srgbClr val="F7EAD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51;p13"/>
              <p:cNvSpPr/>
              <p:nvPr/>
            </p:nvSpPr>
            <p:spPr>
              <a:xfrm>
                <a:off x="-1781152" y="-96440"/>
                <a:ext cx="8598317" cy="2665627"/>
              </a:xfrm>
              <a:prstGeom prst="roundRect">
                <a:avLst>
                  <a:gd name="adj" fmla="val 50000"/>
                </a:avLst>
              </a:prstGeom>
              <a:noFill/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" name="Google Shape;352;p13"/>
            <p:cNvSpPr/>
            <p:nvPr/>
          </p:nvSpPr>
          <p:spPr>
            <a:xfrm rot="-5400000">
              <a:off x="9044590" y="3197213"/>
              <a:ext cx="2009103" cy="200910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353;p13"/>
          <p:cNvSpPr txBox="1"/>
          <p:nvPr/>
        </p:nvSpPr>
        <p:spPr>
          <a:xfrm>
            <a:off x="319146" y="479350"/>
            <a:ext cx="75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354;p13"/>
          <p:cNvSpPr/>
          <p:nvPr/>
        </p:nvSpPr>
        <p:spPr>
          <a:xfrm rot="-2987324">
            <a:off x="7231013" y="4050753"/>
            <a:ext cx="6108405" cy="2751455"/>
          </a:xfrm>
          <a:custGeom>
            <a:avLst/>
            <a:gdLst/>
            <a:ahLst/>
            <a:cxnLst/>
            <a:rect l="l" t="t" r="r" b="b"/>
            <a:pathLst>
              <a:path w="9620" h="4333" extrusionOk="0">
                <a:moveTo>
                  <a:pt x="0" y="0"/>
                </a:moveTo>
                <a:lnTo>
                  <a:pt x="7454" y="0"/>
                </a:lnTo>
                <a:cubicBezTo>
                  <a:pt x="8614" y="0"/>
                  <a:pt x="9560" y="910"/>
                  <a:pt x="9618" y="2055"/>
                </a:cubicBezTo>
                <a:lnTo>
                  <a:pt x="9620" y="2091"/>
                </a:lnTo>
                <a:lnTo>
                  <a:pt x="6968" y="4333"/>
                </a:lnTo>
                <a:lnTo>
                  <a:pt x="3663" y="4333"/>
                </a:lnTo>
                <a:lnTo>
                  <a:pt x="0" y="0"/>
                </a:lnTo>
                <a:close/>
              </a:path>
            </a:pathLst>
          </a:custGeom>
          <a:solidFill>
            <a:srgbClr val="FBE4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355;p13"/>
          <p:cNvSpPr txBox="1"/>
          <p:nvPr/>
        </p:nvSpPr>
        <p:spPr>
          <a:xfrm>
            <a:off x="694296" y="2057011"/>
            <a:ext cx="523617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 will have these </a:t>
            </a:r>
            <a:r>
              <a:rPr lang="en-US" sz="2400" dirty="0">
                <a:solidFill>
                  <a:schemeClr val="dk1"/>
                </a:solidFill>
              </a:rPr>
              <a:t>skills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I.  </a:t>
            </a:r>
            <a:r>
              <a:rPr lang="zh-CN" altLang="en-US" sz="2400" dirty="0">
                <a:solidFill>
                  <a:schemeClr val="dk1"/>
                </a:solidFill>
              </a:rPr>
              <a:t>魔法：火球，法阵，亡灵魔法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II. </a:t>
            </a:r>
            <a:r>
              <a:rPr lang="zh-CN" alt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隐身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III. </a:t>
            </a:r>
            <a:r>
              <a:rPr lang="zh-CN" altLang="en-US" sz="2400" dirty="0">
                <a:solidFill>
                  <a:schemeClr val="dk1"/>
                </a:solidFill>
              </a:rPr>
              <a:t>分身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IV. Boss</a:t>
            </a:r>
            <a:r>
              <a:rPr lang="zh-CN" altLang="en-US" sz="2400" dirty="0">
                <a:solidFill>
                  <a:schemeClr val="dk1"/>
                </a:solidFill>
              </a:rPr>
              <a:t>技能</a:t>
            </a:r>
            <a:r>
              <a:rPr lang="en-US" altLang="zh-CN" sz="2400" dirty="0">
                <a:solidFill>
                  <a:schemeClr val="dk1"/>
                </a:solidFill>
              </a:rPr>
              <a:t>(</a:t>
            </a:r>
            <a:r>
              <a:rPr lang="zh-CN" altLang="en-US" sz="2400" dirty="0">
                <a:solidFill>
                  <a:schemeClr val="dk1"/>
                </a:solidFill>
              </a:rPr>
              <a:t>例如：分治？）</a:t>
            </a:r>
            <a:endParaRPr lang="en-US" altLang="zh-CN" sz="24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chemeClr val="dk1"/>
                </a:solidFill>
              </a:rPr>
              <a:t>   Ⅴ. …….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55;p13">
            <a:extLst>
              <a:ext uri="{FF2B5EF4-FFF2-40B4-BE49-F238E27FC236}">
                <a16:creationId xmlns:a16="http://schemas.microsoft.com/office/drawing/2014/main" id="{B4303BF7-722C-8DFB-E56B-04E8F22AA108}"/>
              </a:ext>
            </a:extLst>
          </p:cNvPr>
          <p:cNvSpPr txBox="1"/>
          <p:nvPr/>
        </p:nvSpPr>
        <p:spPr>
          <a:xfrm>
            <a:off x="5731511" y="2052725"/>
            <a:ext cx="46389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 will have these items：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I.  </a:t>
            </a:r>
            <a:r>
              <a:rPr lang="zh-CN" alt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传送枪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II.  </a:t>
            </a:r>
            <a:r>
              <a:rPr lang="zh-CN" alt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钩锁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III. </a:t>
            </a:r>
            <a:r>
              <a:rPr lang="zh-CN" alt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筋斗云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IV. </a:t>
            </a:r>
            <a:r>
              <a:rPr lang="zh-CN" alt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激光枪</a:t>
            </a:r>
            <a:endParaRPr lang="en-US" altLang="zh-CN" sz="24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chemeClr val="dk1"/>
                </a:solidFill>
              </a:rPr>
              <a:t>   Ⅴ. …….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378;p15"/>
          <p:cNvSpPr/>
          <p:nvPr/>
        </p:nvSpPr>
        <p:spPr>
          <a:xfrm rot="5400000">
            <a:off x="5257800" y="1452245"/>
            <a:ext cx="1676400" cy="1676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379;p15"/>
          <p:cNvSpPr txBox="1"/>
          <p:nvPr/>
        </p:nvSpPr>
        <p:spPr>
          <a:xfrm>
            <a:off x="3587750" y="4020185"/>
            <a:ext cx="5016500" cy="1050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Challenge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380;p15"/>
          <p:cNvSpPr txBox="1"/>
          <p:nvPr/>
        </p:nvSpPr>
        <p:spPr>
          <a:xfrm>
            <a:off x="5372769" y="1687273"/>
            <a:ext cx="1446461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8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386;p16"/>
          <p:cNvGrpSpPr/>
          <p:nvPr/>
        </p:nvGrpSpPr>
        <p:grpSpPr>
          <a:xfrm rot="5400000">
            <a:off x="-641920" y="-514275"/>
            <a:ext cx="2521587" cy="900863"/>
            <a:chOff x="2442343" y="2553269"/>
            <a:chExt cx="9228545" cy="3296992"/>
          </a:xfrm>
        </p:grpSpPr>
        <p:grpSp>
          <p:nvGrpSpPr>
            <p:cNvPr id="82" name="Google Shape;387;p16"/>
            <p:cNvGrpSpPr/>
            <p:nvPr/>
          </p:nvGrpSpPr>
          <p:grpSpPr>
            <a:xfrm>
              <a:off x="2442343" y="2553269"/>
              <a:ext cx="9228545" cy="3296992"/>
              <a:chOff x="-2100798" y="-412124"/>
              <a:chExt cx="9228545" cy="3296992"/>
            </a:xfrm>
          </p:grpSpPr>
          <p:sp>
            <p:nvSpPr>
              <p:cNvPr id="83" name="Google Shape;388;p16"/>
              <p:cNvSpPr/>
              <p:nvPr/>
            </p:nvSpPr>
            <p:spPr>
              <a:xfrm>
                <a:off x="-2100798" y="-412124"/>
                <a:ext cx="9228545" cy="3296992"/>
              </a:xfrm>
              <a:prstGeom prst="roundRect">
                <a:avLst>
                  <a:gd name="adj" fmla="val 50000"/>
                </a:avLst>
              </a:prstGeom>
              <a:solidFill>
                <a:srgbClr val="C1C8D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389;p16"/>
              <p:cNvSpPr/>
              <p:nvPr/>
            </p:nvSpPr>
            <p:spPr>
              <a:xfrm>
                <a:off x="-1781152" y="-96440"/>
                <a:ext cx="8598317" cy="2665627"/>
              </a:xfrm>
              <a:prstGeom prst="roundRect">
                <a:avLst>
                  <a:gd name="adj" fmla="val 50000"/>
                </a:avLst>
              </a:prstGeom>
              <a:noFill/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" name="Google Shape;390;p16"/>
            <p:cNvSpPr/>
            <p:nvPr/>
          </p:nvSpPr>
          <p:spPr>
            <a:xfrm rot="-5400000">
              <a:off x="9044590" y="3197213"/>
              <a:ext cx="2009103" cy="200910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391;p16"/>
          <p:cNvSpPr txBox="1"/>
          <p:nvPr/>
        </p:nvSpPr>
        <p:spPr>
          <a:xfrm>
            <a:off x="319149" y="479350"/>
            <a:ext cx="61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392;p16"/>
          <p:cNvSpPr txBox="1"/>
          <p:nvPr/>
        </p:nvSpPr>
        <p:spPr>
          <a:xfrm>
            <a:off x="1167130" y="1111885"/>
            <a:ext cx="60222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skills?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Implement action animation?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Skill Combination?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Strange </a:t>
            </a:r>
            <a:r>
              <a:rPr lang="en-US" sz="2400" dirty="0" err="1">
                <a:solidFill>
                  <a:schemeClr val="dk1"/>
                </a:solidFill>
              </a:rPr>
              <a:t>Machanism</a:t>
            </a:r>
            <a:r>
              <a:rPr lang="en-US" sz="2400" dirty="0">
                <a:solidFill>
                  <a:schemeClr val="dk1"/>
                </a:solidFill>
              </a:rPr>
              <a:t>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EVERYTHING IS CHALLENGE</a:t>
            </a:r>
          </a:p>
        </p:txBody>
      </p:sp>
      <p:sp>
        <p:nvSpPr>
          <p:cNvPr id="88" name="Google Shape;393;p16"/>
          <p:cNvSpPr/>
          <p:nvPr/>
        </p:nvSpPr>
        <p:spPr>
          <a:xfrm rot="-2987324">
            <a:off x="4000935" y="5545429"/>
            <a:ext cx="9767005" cy="3296920"/>
          </a:xfrm>
          <a:custGeom>
            <a:avLst/>
            <a:gdLst/>
            <a:ahLst/>
            <a:cxnLst/>
            <a:rect l="l" t="t" r="r" b="b"/>
            <a:pathLst>
              <a:path w="15381" h="5192" extrusionOk="0">
                <a:moveTo>
                  <a:pt x="0" y="0"/>
                </a:moveTo>
                <a:lnTo>
                  <a:pt x="12785" y="0"/>
                </a:lnTo>
                <a:cubicBezTo>
                  <a:pt x="14219" y="0"/>
                  <a:pt x="15381" y="1162"/>
                  <a:pt x="15381" y="2596"/>
                </a:cubicBezTo>
                <a:cubicBezTo>
                  <a:pt x="15381" y="4030"/>
                  <a:pt x="14219" y="5192"/>
                  <a:pt x="12785" y="5192"/>
                </a:cubicBezTo>
                <a:lnTo>
                  <a:pt x="4389" y="5192"/>
                </a:lnTo>
                <a:lnTo>
                  <a:pt x="0" y="0"/>
                </a:lnTo>
                <a:close/>
              </a:path>
            </a:pathLst>
          </a:custGeom>
          <a:solidFill>
            <a:srgbClr val="C1C8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399;p17"/>
          <p:cNvSpPr txBox="1"/>
          <p:nvPr/>
        </p:nvSpPr>
        <p:spPr>
          <a:xfrm>
            <a:off x="3655695" y="2581275"/>
            <a:ext cx="4584700" cy="132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C1C8D0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 sz="8000">
              <a:solidFill>
                <a:srgbClr val="C1C8D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177;p2"/>
          <p:cNvCxnSpPr/>
          <p:nvPr/>
        </p:nvCxnSpPr>
        <p:spPr>
          <a:xfrm>
            <a:off x="1758708" y="3330469"/>
            <a:ext cx="66390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0" name="Google Shape;178;p2"/>
          <p:cNvGrpSpPr/>
          <p:nvPr/>
        </p:nvGrpSpPr>
        <p:grpSpPr>
          <a:xfrm>
            <a:off x="1084409" y="1674286"/>
            <a:ext cx="3218342" cy="739388"/>
            <a:chOff x="4893087" y="1916832"/>
            <a:chExt cx="3218342" cy="739388"/>
          </a:xfrm>
        </p:grpSpPr>
        <p:sp>
          <p:nvSpPr>
            <p:cNvPr id="101" name="Google Shape;179;p2"/>
            <p:cNvSpPr/>
            <p:nvPr/>
          </p:nvSpPr>
          <p:spPr>
            <a:xfrm>
              <a:off x="4893087" y="1916832"/>
              <a:ext cx="434509" cy="434566"/>
            </a:xfrm>
            <a:prstGeom prst="rect">
              <a:avLst/>
            </a:prstGeom>
            <a:solidFill>
              <a:srgbClr val="95A38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80;p2"/>
            <p:cNvSpPr txBox="1"/>
            <p:nvPr/>
          </p:nvSpPr>
          <p:spPr>
            <a:xfrm>
              <a:off x="5407959" y="2265060"/>
              <a:ext cx="2703470" cy="391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81;p2"/>
            <p:cNvSpPr txBox="1"/>
            <p:nvPr/>
          </p:nvSpPr>
          <p:spPr>
            <a:xfrm>
              <a:off x="5474117" y="1924452"/>
              <a:ext cx="2176780" cy="488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91400" rIns="182825" bIns="914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Game Overview</a:t>
              </a:r>
              <a:endParaRPr sz="20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82;p2"/>
          <p:cNvGrpSpPr/>
          <p:nvPr/>
        </p:nvGrpSpPr>
        <p:grpSpPr>
          <a:xfrm>
            <a:off x="4662791" y="1645388"/>
            <a:ext cx="3311793" cy="758854"/>
            <a:chOff x="8471470" y="1887934"/>
            <a:chExt cx="3311795" cy="758854"/>
          </a:xfrm>
        </p:grpSpPr>
        <p:sp>
          <p:nvSpPr>
            <p:cNvPr id="105" name="Google Shape;183;p2"/>
            <p:cNvSpPr/>
            <p:nvPr/>
          </p:nvSpPr>
          <p:spPr>
            <a:xfrm>
              <a:off x="8471470" y="1916832"/>
              <a:ext cx="434509" cy="434566"/>
            </a:xfrm>
            <a:prstGeom prst="rect">
              <a:avLst/>
            </a:prstGeom>
            <a:solidFill>
              <a:srgbClr val="E9D0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84;p2"/>
            <p:cNvSpPr txBox="1"/>
            <p:nvPr/>
          </p:nvSpPr>
          <p:spPr>
            <a:xfrm>
              <a:off x="8986342" y="2255628"/>
              <a:ext cx="2653480" cy="391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85;p2"/>
            <p:cNvSpPr txBox="1"/>
            <p:nvPr/>
          </p:nvSpPr>
          <p:spPr>
            <a:xfrm>
              <a:off x="8698324" y="1887934"/>
              <a:ext cx="3084941" cy="492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91400" rIns="182825" bIns="91400" anchor="t" anchorCtr="0">
              <a:sp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Clr>
                  <a:srgbClr val="000000">
                    <a:alpha val="100000"/>
                  </a:srgbClr>
                </a:buClr>
                <a:buFont typeface="Arial"/>
                <a:buNone/>
              </a:pPr>
              <a:r>
                <a:rPr lang="en-US" sz="2000" b="1" dirty="0">
                  <a:solidFill>
                    <a:srgbClr val="262626">
                      <a:alpha val="100000"/>
                    </a:srgbClr>
                  </a:solidFill>
                  <a:latin typeface="Arial"/>
                  <a:ea typeface="Arial"/>
                  <a:cs typeface="Arial"/>
                  <a:sym typeface="Arial"/>
                </a:rPr>
                <a:t>How to play</a:t>
              </a:r>
              <a:endParaRPr dirty="0"/>
            </a:p>
          </p:txBody>
        </p:sp>
      </p:grpSp>
      <p:grpSp>
        <p:nvGrpSpPr>
          <p:cNvPr id="108" name="Google Shape;186;p2"/>
          <p:cNvGrpSpPr/>
          <p:nvPr/>
        </p:nvGrpSpPr>
        <p:grpSpPr>
          <a:xfrm>
            <a:off x="1084409" y="3975929"/>
            <a:ext cx="3218342" cy="757623"/>
            <a:chOff x="4893087" y="4214665"/>
            <a:chExt cx="3218342" cy="757623"/>
          </a:xfrm>
        </p:grpSpPr>
        <p:sp>
          <p:nvSpPr>
            <p:cNvPr id="109" name="Google Shape;187;p2"/>
            <p:cNvSpPr/>
            <p:nvPr/>
          </p:nvSpPr>
          <p:spPr>
            <a:xfrm>
              <a:off x="4893087" y="4218570"/>
              <a:ext cx="434509" cy="434566"/>
            </a:xfrm>
            <a:prstGeom prst="rect">
              <a:avLst/>
            </a:prstGeom>
            <a:solidFill>
              <a:srgbClr val="F7EA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88;p2"/>
            <p:cNvSpPr txBox="1"/>
            <p:nvPr/>
          </p:nvSpPr>
          <p:spPr>
            <a:xfrm>
              <a:off x="5407959" y="4581128"/>
              <a:ext cx="2703470" cy="391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89;p2"/>
            <p:cNvSpPr txBox="1"/>
            <p:nvPr/>
          </p:nvSpPr>
          <p:spPr>
            <a:xfrm>
              <a:off x="5408072" y="4214665"/>
              <a:ext cx="2273300" cy="492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91400" rIns="182825" bIns="91400" anchor="t" anchorCtr="0">
              <a:sp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Clr>
                  <a:srgbClr val="000000">
                    <a:alpha val="100000"/>
                  </a:srgbClr>
                </a:buClr>
                <a:buFont typeface="Arial"/>
                <a:buNone/>
              </a:pPr>
              <a:r>
                <a:rPr lang="en-US" sz="2000" b="1" dirty="0">
                  <a:solidFill>
                    <a:srgbClr val="262626">
                      <a:alpha val="100000"/>
                    </a:srgbClr>
                  </a:solidFill>
                </a:rPr>
                <a:t>Content</a:t>
              </a:r>
            </a:p>
          </p:txBody>
        </p:sp>
      </p:grpSp>
      <p:grpSp>
        <p:nvGrpSpPr>
          <p:cNvPr id="112" name="Google Shape;190;p2"/>
          <p:cNvGrpSpPr/>
          <p:nvPr/>
        </p:nvGrpSpPr>
        <p:grpSpPr>
          <a:xfrm>
            <a:off x="4662792" y="3925775"/>
            <a:ext cx="3168352" cy="803967"/>
            <a:chOff x="8471470" y="4168321"/>
            <a:chExt cx="3168352" cy="803967"/>
          </a:xfrm>
        </p:grpSpPr>
        <p:sp>
          <p:nvSpPr>
            <p:cNvPr id="113" name="Google Shape;191;p2"/>
            <p:cNvSpPr/>
            <p:nvPr/>
          </p:nvSpPr>
          <p:spPr>
            <a:xfrm>
              <a:off x="8471470" y="4218570"/>
              <a:ext cx="434509" cy="434566"/>
            </a:xfrm>
            <a:prstGeom prst="rect">
              <a:avLst/>
            </a:prstGeom>
            <a:solidFill>
              <a:srgbClr val="C1C8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2;p2"/>
            <p:cNvSpPr txBox="1"/>
            <p:nvPr/>
          </p:nvSpPr>
          <p:spPr>
            <a:xfrm>
              <a:off x="8986342" y="4581128"/>
              <a:ext cx="2653480" cy="391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3;p2"/>
            <p:cNvSpPr txBox="1"/>
            <p:nvPr/>
          </p:nvSpPr>
          <p:spPr>
            <a:xfrm>
              <a:off x="9148752" y="4168321"/>
              <a:ext cx="1922700" cy="492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91400" rIns="182825" bIns="914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Challenge</a:t>
              </a:r>
            </a:p>
          </p:txBody>
        </p:sp>
      </p:grpSp>
      <p:sp>
        <p:nvSpPr>
          <p:cNvPr id="116" name="Google Shape;194;p2"/>
          <p:cNvSpPr txBox="1"/>
          <p:nvPr/>
        </p:nvSpPr>
        <p:spPr>
          <a:xfrm>
            <a:off x="8878570" y="2101215"/>
            <a:ext cx="2813685" cy="93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>
                <a:solidFill>
                  <a:srgbClr val="95A38A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en-US" sz="3200">
                <a:solidFill>
                  <a:srgbClr val="95A38A"/>
                </a:solidFill>
                <a:latin typeface="Arial"/>
                <a:ea typeface="Arial"/>
                <a:cs typeface="Arial"/>
                <a:sym typeface="Arial"/>
              </a:rPr>
              <a:t>NTENTS</a:t>
            </a:r>
            <a:endParaRPr sz="3200">
              <a:solidFill>
                <a:srgbClr val="95A3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95;p2"/>
          <p:cNvSpPr/>
          <p:nvPr/>
        </p:nvSpPr>
        <p:spPr>
          <a:xfrm rot="-2987324">
            <a:off x="7231013" y="4050753"/>
            <a:ext cx="6108405" cy="2751455"/>
          </a:xfrm>
          <a:custGeom>
            <a:avLst/>
            <a:gdLst/>
            <a:ahLst/>
            <a:cxnLst/>
            <a:rect l="l" t="t" r="r" b="b"/>
            <a:pathLst>
              <a:path w="9620" h="4333" extrusionOk="0">
                <a:moveTo>
                  <a:pt x="0" y="0"/>
                </a:moveTo>
                <a:lnTo>
                  <a:pt x="7454" y="0"/>
                </a:lnTo>
                <a:cubicBezTo>
                  <a:pt x="8614" y="0"/>
                  <a:pt x="9560" y="910"/>
                  <a:pt x="9618" y="2055"/>
                </a:cubicBezTo>
                <a:lnTo>
                  <a:pt x="9620" y="2091"/>
                </a:lnTo>
                <a:lnTo>
                  <a:pt x="6968" y="4333"/>
                </a:lnTo>
                <a:lnTo>
                  <a:pt x="3663" y="4333"/>
                </a:lnTo>
                <a:lnTo>
                  <a:pt x="0" y="0"/>
                </a:lnTo>
                <a:close/>
              </a:path>
            </a:pathLst>
          </a:custGeom>
          <a:solidFill>
            <a:srgbClr val="95A3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A3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201;p3"/>
          <p:cNvSpPr/>
          <p:nvPr/>
        </p:nvSpPr>
        <p:spPr>
          <a:xfrm rot="5400000">
            <a:off x="5257800" y="1452245"/>
            <a:ext cx="1676400" cy="1676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202;p3"/>
          <p:cNvSpPr txBox="1"/>
          <p:nvPr/>
        </p:nvSpPr>
        <p:spPr>
          <a:xfrm>
            <a:off x="3587854" y="4020443"/>
            <a:ext cx="5016292" cy="1137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Game Overview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background/purpose/……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203;p3"/>
          <p:cNvSpPr txBox="1"/>
          <p:nvPr/>
        </p:nvSpPr>
        <p:spPr>
          <a:xfrm>
            <a:off x="5372769" y="1628853"/>
            <a:ext cx="1446461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6A525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8000">
              <a:solidFill>
                <a:srgbClr val="6A52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209;g276c669719c_3_0"/>
          <p:cNvSpPr/>
          <p:nvPr/>
        </p:nvSpPr>
        <p:spPr>
          <a:xfrm rot="-2987333">
            <a:off x="7231007" y="4050747"/>
            <a:ext cx="6108405" cy="2751453"/>
          </a:xfrm>
          <a:custGeom>
            <a:avLst/>
            <a:gdLst/>
            <a:ahLst/>
            <a:cxnLst/>
            <a:rect l="l" t="t" r="r" b="b"/>
            <a:pathLst>
              <a:path w="9620" h="4333" extrusionOk="0">
                <a:moveTo>
                  <a:pt x="0" y="0"/>
                </a:moveTo>
                <a:lnTo>
                  <a:pt x="7454" y="0"/>
                </a:lnTo>
                <a:cubicBezTo>
                  <a:pt x="8614" y="0"/>
                  <a:pt x="9560" y="910"/>
                  <a:pt x="9618" y="2055"/>
                </a:cubicBezTo>
                <a:lnTo>
                  <a:pt x="9620" y="2091"/>
                </a:lnTo>
                <a:lnTo>
                  <a:pt x="6968" y="4333"/>
                </a:lnTo>
                <a:lnTo>
                  <a:pt x="3663" y="4333"/>
                </a:lnTo>
                <a:lnTo>
                  <a:pt x="0" y="0"/>
                </a:lnTo>
                <a:close/>
              </a:path>
            </a:pathLst>
          </a:custGeom>
          <a:solidFill>
            <a:srgbClr val="95A3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210;g276c669719c_3_0"/>
          <p:cNvSpPr txBox="1"/>
          <p:nvPr/>
        </p:nvSpPr>
        <p:spPr>
          <a:xfrm>
            <a:off x="1142851" y="436100"/>
            <a:ext cx="285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Game Tags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211;g276c669719c_3_0"/>
          <p:cNvGrpSpPr/>
          <p:nvPr/>
        </p:nvGrpSpPr>
        <p:grpSpPr>
          <a:xfrm rot="5400000">
            <a:off x="-641595" y="-514473"/>
            <a:ext cx="2521254" cy="900740"/>
            <a:chOff x="2442343" y="2553269"/>
            <a:chExt cx="9228600" cy="3297000"/>
          </a:xfrm>
        </p:grpSpPr>
        <p:grpSp>
          <p:nvGrpSpPr>
            <p:cNvPr id="126" name="Google Shape;212;g276c669719c_3_0"/>
            <p:cNvGrpSpPr/>
            <p:nvPr/>
          </p:nvGrpSpPr>
          <p:grpSpPr>
            <a:xfrm>
              <a:off x="2442343" y="2553269"/>
              <a:ext cx="9228600" cy="3297000"/>
              <a:chOff x="-2100798" y="-412124"/>
              <a:chExt cx="9228600" cy="3297000"/>
            </a:xfrm>
          </p:grpSpPr>
          <p:sp>
            <p:nvSpPr>
              <p:cNvPr id="127" name="Google Shape;213;g276c669719c_3_0"/>
              <p:cNvSpPr/>
              <p:nvPr/>
            </p:nvSpPr>
            <p:spPr>
              <a:xfrm>
                <a:off x="-2100798" y="-412124"/>
                <a:ext cx="9228600" cy="3297000"/>
              </a:xfrm>
              <a:prstGeom prst="roundRect">
                <a:avLst>
                  <a:gd name="adj" fmla="val 50000"/>
                </a:avLst>
              </a:prstGeom>
              <a:solidFill>
                <a:srgbClr val="95A38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214;g276c669719c_3_0"/>
              <p:cNvSpPr/>
              <p:nvPr/>
            </p:nvSpPr>
            <p:spPr>
              <a:xfrm>
                <a:off x="-1781152" y="-96440"/>
                <a:ext cx="8598300" cy="2665500"/>
              </a:xfrm>
              <a:prstGeom prst="roundRect">
                <a:avLst>
                  <a:gd name="adj" fmla="val 50000"/>
                </a:avLst>
              </a:prstGeom>
              <a:noFill/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" name="Google Shape;215;g276c669719c_3_0"/>
            <p:cNvSpPr/>
            <p:nvPr/>
          </p:nvSpPr>
          <p:spPr>
            <a:xfrm rot="-5400000">
              <a:off x="9044590" y="3197217"/>
              <a:ext cx="2009100" cy="2009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216;g276c669719c_3_0"/>
          <p:cNvSpPr txBox="1"/>
          <p:nvPr/>
        </p:nvSpPr>
        <p:spPr>
          <a:xfrm>
            <a:off x="319148" y="479350"/>
            <a:ext cx="642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217;g276c669719c_3_0"/>
          <p:cNvSpPr txBox="1"/>
          <p:nvPr/>
        </p:nvSpPr>
        <p:spPr>
          <a:xfrm>
            <a:off x="1526540" y="2007900"/>
            <a:ext cx="9138900" cy="28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>
                  <a:alpha val="100000"/>
                </a:schemeClr>
              </a:buClr>
              <a:buSzPts val="2400"/>
              <a:buFont typeface="SimSun"/>
              <a:buChar char="●"/>
            </a:pPr>
            <a:r>
              <a:rPr lang="en-US" sz="2400" dirty="0">
                <a:solidFill>
                  <a:schemeClr val="dk1">
                    <a:alpha val="100000"/>
                  </a:schemeClr>
                </a:solidFill>
                <a:latin typeface="SimSun"/>
                <a:ea typeface="SimSun"/>
                <a:cs typeface="SimSun"/>
                <a:sym typeface="SimSun"/>
              </a:rPr>
              <a:t>RPG (</a:t>
            </a:r>
            <a:r>
              <a:rPr lang="en-US" sz="2400" dirty="0" err="1">
                <a:solidFill>
                  <a:schemeClr val="dk1">
                    <a:alpha val="100000"/>
                  </a:schemeClr>
                </a:solidFill>
                <a:latin typeface="SimSun"/>
                <a:ea typeface="SimSun"/>
                <a:cs typeface="SimSun"/>
                <a:sym typeface="SimSun"/>
              </a:rPr>
              <a:t>upgrading,collection,boss</a:t>
            </a:r>
            <a:r>
              <a:rPr lang="en-US" sz="2400" dirty="0">
                <a:solidFill>
                  <a:schemeClr val="dk1">
                    <a:alpha val="100000"/>
                  </a:schemeClr>
                </a:solidFill>
                <a:latin typeface="SimSun"/>
                <a:ea typeface="SimSun"/>
                <a:cs typeface="SimSun"/>
                <a:sym typeface="SimSun"/>
              </a:rPr>
              <a:t>,…)</a:t>
            </a:r>
          </a:p>
          <a:p>
            <a:pPr marL="457200" lvl="0" indent="-381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>
                  <a:alpha val="100000"/>
                </a:schemeClr>
              </a:buClr>
              <a:buSzPts val="2400"/>
              <a:buFont typeface="SimSun"/>
              <a:buChar char="●"/>
            </a:pPr>
            <a:r>
              <a:rPr lang="en-US" sz="2400" dirty="0">
                <a:solidFill>
                  <a:schemeClr val="dk1">
                    <a:alpha val="100000"/>
                  </a:schemeClr>
                </a:solidFill>
                <a:latin typeface="SimSun"/>
                <a:ea typeface="SimSun"/>
                <a:cs typeface="SimSun"/>
                <a:sym typeface="SimSun"/>
              </a:rPr>
              <a:t>Exciting Bosses</a:t>
            </a:r>
          </a:p>
          <a:p>
            <a:pPr marL="457200" lvl="0" indent="-381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>
                  <a:alpha val="100000"/>
                </a:schemeClr>
              </a:buClr>
              <a:buSzPts val="2400"/>
              <a:buFont typeface="SimSun"/>
              <a:buChar char="●"/>
            </a:pPr>
            <a:r>
              <a:rPr lang="en-US" sz="2400" dirty="0">
                <a:solidFill>
                  <a:schemeClr val="dk1">
                    <a:alpha val="100000"/>
                  </a:schemeClr>
                </a:solidFill>
                <a:latin typeface="SimSun"/>
                <a:ea typeface="SimSun"/>
                <a:cs typeface="SimSun"/>
                <a:sym typeface="SimSun"/>
              </a:rPr>
              <a:t>Magic World</a:t>
            </a:r>
          </a:p>
          <a:p>
            <a:pPr marL="457200" lvl="0" indent="-381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>
                  <a:alpha val="100000"/>
                </a:schemeClr>
              </a:buClr>
              <a:buSzPts val="2400"/>
              <a:buFont typeface="SimSun"/>
              <a:buChar char="●"/>
            </a:pPr>
            <a:r>
              <a:rPr lang="en-US" altLang="zh-CN" sz="2400" b="1" dirty="0">
                <a:solidFill>
                  <a:schemeClr val="dk1">
                    <a:alpha val="100000"/>
                  </a:schemeClr>
                </a:solidFill>
                <a:latin typeface="SimSun"/>
                <a:ea typeface="SimSun"/>
                <a:sym typeface="SimSun"/>
              </a:rPr>
              <a:t>Freedom &amp; Customize</a:t>
            </a:r>
            <a:endParaRPr lang="zh-CN" altLang="en-US" b="1" dirty="0"/>
          </a:p>
          <a:p>
            <a:pPr marL="457200" lvl="0" indent="-381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>
                  <a:alpha val="100000"/>
                </a:schemeClr>
              </a:buClr>
              <a:buSzPts val="2400"/>
              <a:buFont typeface="SimSun"/>
              <a:buChar char="●"/>
            </a:pPr>
            <a:r>
              <a:rPr lang="en-US" sz="2400" b="1" dirty="0">
                <a:solidFill>
                  <a:schemeClr val="dk1">
                    <a:alpha val="100000"/>
                  </a:schemeClr>
                </a:solidFill>
                <a:latin typeface="SimSun"/>
                <a:ea typeface="SimSun"/>
                <a:cs typeface="SimSun"/>
                <a:sym typeface="SimSun"/>
              </a:rPr>
              <a:t>Fighting &amp; Exploring</a:t>
            </a:r>
          </a:p>
          <a:p>
            <a:pPr marL="457200" lvl="0" indent="-381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>
                  <a:alpha val="100000"/>
                </a:schemeClr>
              </a:buClr>
              <a:buSzPts val="2400"/>
              <a:buFont typeface="SimSun"/>
              <a:buChar char="●"/>
            </a:pPr>
            <a:r>
              <a:rPr lang="en-US" sz="2400" b="1" dirty="0">
                <a:solidFill>
                  <a:schemeClr val="dk1">
                    <a:alpha val="100000"/>
                  </a:schemeClr>
                </a:solidFill>
                <a:latin typeface="SimSun"/>
                <a:ea typeface="SimSun"/>
                <a:cs typeface="SimSun"/>
                <a:sym typeface="SimSun"/>
              </a:rPr>
              <a:t>Mixture of </a:t>
            </a:r>
            <a:r>
              <a:rPr lang="en-US" sz="2400" b="1" dirty="0" err="1">
                <a:solidFill>
                  <a:schemeClr val="dk1">
                    <a:alpha val="100000"/>
                  </a:schemeClr>
                </a:solidFill>
                <a:latin typeface="SimSun"/>
                <a:ea typeface="SimSun"/>
                <a:cs typeface="SimSun"/>
                <a:sym typeface="SimSun"/>
              </a:rPr>
              <a:t>Machanism</a:t>
            </a:r>
            <a:endParaRPr lang="en-US" sz="2400" b="1" dirty="0">
              <a:solidFill>
                <a:schemeClr val="dk1">
                  <a:alpha val="100000"/>
                </a:schemeClr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223;p4"/>
          <p:cNvSpPr/>
          <p:nvPr/>
        </p:nvSpPr>
        <p:spPr>
          <a:xfrm rot="-2987324">
            <a:off x="7231013" y="4050753"/>
            <a:ext cx="6108405" cy="2751455"/>
          </a:xfrm>
          <a:custGeom>
            <a:avLst/>
            <a:gdLst/>
            <a:ahLst/>
            <a:cxnLst/>
            <a:rect l="l" t="t" r="r" b="b"/>
            <a:pathLst>
              <a:path w="9620" h="4333" extrusionOk="0">
                <a:moveTo>
                  <a:pt x="0" y="0"/>
                </a:moveTo>
                <a:lnTo>
                  <a:pt x="7454" y="0"/>
                </a:lnTo>
                <a:cubicBezTo>
                  <a:pt x="8614" y="0"/>
                  <a:pt x="9560" y="910"/>
                  <a:pt x="9618" y="2055"/>
                </a:cubicBezTo>
                <a:lnTo>
                  <a:pt x="9620" y="2091"/>
                </a:lnTo>
                <a:lnTo>
                  <a:pt x="6968" y="4333"/>
                </a:lnTo>
                <a:lnTo>
                  <a:pt x="3663" y="4333"/>
                </a:lnTo>
                <a:lnTo>
                  <a:pt x="0" y="0"/>
                </a:lnTo>
                <a:close/>
              </a:path>
            </a:pathLst>
          </a:custGeom>
          <a:solidFill>
            <a:srgbClr val="95A3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224;p4"/>
          <p:cNvSpPr txBox="1"/>
          <p:nvPr/>
        </p:nvSpPr>
        <p:spPr>
          <a:xfrm>
            <a:off x="1142851" y="436100"/>
            <a:ext cx="285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" name="Google Shape;225;p4"/>
          <p:cNvGrpSpPr/>
          <p:nvPr/>
        </p:nvGrpSpPr>
        <p:grpSpPr>
          <a:xfrm rot="5400000">
            <a:off x="-641920" y="-514275"/>
            <a:ext cx="2521587" cy="900863"/>
            <a:chOff x="2442343" y="2553269"/>
            <a:chExt cx="9228545" cy="3296992"/>
          </a:xfrm>
        </p:grpSpPr>
        <p:grpSp>
          <p:nvGrpSpPr>
            <p:cNvPr id="136" name="Google Shape;226;p4"/>
            <p:cNvGrpSpPr/>
            <p:nvPr/>
          </p:nvGrpSpPr>
          <p:grpSpPr>
            <a:xfrm>
              <a:off x="2442343" y="2553269"/>
              <a:ext cx="9228545" cy="3296992"/>
              <a:chOff x="-2100798" y="-412124"/>
              <a:chExt cx="9228545" cy="3296992"/>
            </a:xfrm>
          </p:grpSpPr>
          <p:sp>
            <p:nvSpPr>
              <p:cNvPr id="137" name="Google Shape;227;p4"/>
              <p:cNvSpPr/>
              <p:nvPr/>
            </p:nvSpPr>
            <p:spPr>
              <a:xfrm>
                <a:off x="-2100798" y="-412124"/>
                <a:ext cx="9228545" cy="3296992"/>
              </a:xfrm>
              <a:prstGeom prst="roundRect">
                <a:avLst>
                  <a:gd name="adj" fmla="val 50000"/>
                </a:avLst>
              </a:prstGeom>
              <a:solidFill>
                <a:srgbClr val="95A38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228;p4"/>
              <p:cNvSpPr/>
              <p:nvPr/>
            </p:nvSpPr>
            <p:spPr>
              <a:xfrm>
                <a:off x="-1781152" y="-96440"/>
                <a:ext cx="8598317" cy="2665627"/>
              </a:xfrm>
              <a:prstGeom prst="roundRect">
                <a:avLst>
                  <a:gd name="adj" fmla="val 50000"/>
                </a:avLst>
              </a:prstGeom>
              <a:noFill/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" name="Google Shape;229;p4"/>
            <p:cNvSpPr/>
            <p:nvPr/>
          </p:nvSpPr>
          <p:spPr>
            <a:xfrm rot="-5400000">
              <a:off x="9044590" y="3197213"/>
              <a:ext cx="2009103" cy="200910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230;p4"/>
          <p:cNvSpPr txBox="1"/>
          <p:nvPr/>
        </p:nvSpPr>
        <p:spPr>
          <a:xfrm>
            <a:off x="319148" y="479350"/>
            <a:ext cx="642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231;p4"/>
          <p:cNvSpPr txBox="1"/>
          <p:nvPr/>
        </p:nvSpPr>
        <p:spPr>
          <a:xfrm>
            <a:off x="423225" y="1321075"/>
            <a:ext cx="7435200" cy="28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000000">
                  <a:alpha val="100000"/>
                </a:srgbClr>
              </a:buClr>
              <a:buFont typeface="Arial"/>
              <a:buNone/>
            </a:pPr>
            <a:endParaRPr sz="2400" dirty="0">
              <a:solidFill>
                <a:schemeClr val="dk1">
                  <a:alpha val="10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000000">
                  <a:alpha val="100000"/>
                </a:srgbClr>
              </a:buClr>
              <a:buFont typeface="Arial"/>
              <a:buNone/>
            </a:pPr>
            <a:r>
              <a:rPr lang="en-US" sz="2400" dirty="0">
                <a:solidFill>
                  <a:schemeClr val="dk1">
                    <a:alpha val="100000"/>
                  </a:schemeClr>
                </a:solidFill>
                <a:latin typeface="SimSun"/>
                <a:ea typeface="SimSun"/>
                <a:cs typeface="SimSun"/>
                <a:sym typeface="SimSun"/>
              </a:rPr>
              <a:t>Not knowing how </a:t>
            </a:r>
            <a:r>
              <a:rPr lang="en-US" sz="2400" dirty="0" err="1">
                <a:solidFill>
                  <a:schemeClr val="dk1">
                    <a:alpha val="100000"/>
                  </a:schemeClr>
                </a:solidFill>
                <a:latin typeface="SimSun"/>
                <a:ea typeface="SimSun"/>
                <a:cs typeface="SimSun"/>
                <a:sym typeface="SimSun"/>
              </a:rPr>
              <a:t>mach</a:t>
            </a:r>
            <a:r>
              <a:rPr lang="en-US" sz="2400" dirty="0">
                <a:solidFill>
                  <a:schemeClr val="dk1">
                    <a:alpha val="100000"/>
                  </a:schemeClr>
                </a:solidFill>
                <a:latin typeface="SimSun"/>
                <a:ea typeface="SimSun"/>
                <a:cs typeface="SimSun"/>
                <a:sym typeface="SimSun"/>
              </a:rPr>
              <a:t> time has passed, you wake up and find yourself in a mystery world, and EVEN NOT HVING A </a:t>
            </a:r>
            <a:r>
              <a:rPr lang="en-US" sz="2400" dirty="0" err="1">
                <a:solidFill>
                  <a:schemeClr val="dk1">
                    <a:alpha val="100000"/>
                  </a:schemeClr>
                </a:solidFill>
                <a:latin typeface="SimSun"/>
                <a:ea typeface="SimSun"/>
                <a:cs typeface="SimSun"/>
                <a:sym typeface="SimSun"/>
              </a:rPr>
              <a:t>HEAD?Who</a:t>
            </a:r>
            <a:r>
              <a:rPr lang="en-US" sz="2400" dirty="0">
                <a:solidFill>
                  <a:schemeClr val="dk1">
                    <a:alpha val="100000"/>
                  </a:schemeClr>
                </a:solidFill>
                <a:latin typeface="SimSun"/>
                <a:ea typeface="SimSun"/>
                <a:cs typeface="SimSun"/>
                <a:sym typeface="SimSun"/>
              </a:rPr>
              <a:t> are you? What are you going to do? And where will you go? The only thing you do know is danger is coming and you have to survive.</a:t>
            </a:r>
            <a:endParaRPr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000000">
                  <a:alpha val="100000"/>
                </a:srgbClr>
              </a:buClr>
              <a:buFont typeface="Arial"/>
              <a:buNone/>
            </a:pPr>
            <a:endParaRPr sz="2400" dirty="0">
              <a:solidFill>
                <a:schemeClr val="dk1">
                  <a:alpha val="100000"/>
                </a:schemeClr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000000">
                  <a:alpha val="100000"/>
                </a:srgbClr>
              </a:buClr>
              <a:buFont typeface="Arial"/>
              <a:buNone/>
            </a:pPr>
            <a:endParaRPr lang="zh-CN" sz="2400" dirty="0">
              <a:solidFill>
                <a:schemeClr val="dk1">
                  <a:alpha val="100000"/>
                </a:schemeClr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43" name="Google Shape;231;p4"/>
          <p:cNvSpPr txBox="1"/>
          <p:nvPr/>
        </p:nvSpPr>
        <p:spPr>
          <a:xfrm>
            <a:off x="344391" y="3927195"/>
            <a:ext cx="7596773" cy="28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alpha val="100000"/>
                </a:srgbClr>
              </a:buClr>
              <a:buFont typeface="Arial"/>
              <a:buNone/>
            </a:pPr>
            <a:r>
              <a:rPr lang="zh-CN" altLang="en-US" sz="2400" dirty="0">
                <a:solidFill>
                  <a:srgbClr val="404040">
                    <a:alpha val="100000"/>
                  </a:srgbClr>
                </a:solidFill>
                <a:latin typeface="Inter"/>
                <a:ea typeface="Inter"/>
                <a:cs typeface="Arial"/>
                <a:sym typeface="Arial"/>
              </a:rPr>
              <a:t>不知过了多久，</a:t>
            </a:r>
            <a:r>
              <a:rPr sz="2400" dirty="0" err="1">
                <a:solidFill>
                  <a:srgbClr val="404040">
                    <a:alpha val="100000"/>
                  </a:srgbClr>
                </a:solidFill>
                <a:latin typeface="Inter"/>
                <a:ea typeface="Inter"/>
                <a:cs typeface="Arial"/>
                <a:sym typeface="Arial"/>
              </a:rPr>
              <a:t>你从混沌中醒来</a:t>
            </a:r>
            <a:r>
              <a:rPr sz="2400" dirty="0">
                <a:solidFill>
                  <a:srgbClr val="404040">
                    <a:alpha val="100000"/>
                  </a:srgbClr>
                </a:solidFill>
                <a:latin typeface="Inter"/>
                <a:ea typeface="Inter"/>
                <a:cs typeface="Arial"/>
                <a:sym typeface="Arial"/>
              </a:rPr>
              <a:t>，</a:t>
            </a:r>
            <a:r>
              <a:rPr lang="zh-CN" altLang="en-US" sz="2400" dirty="0">
                <a:solidFill>
                  <a:srgbClr val="404040">
                    <a:alpha val="100000"/>
                  </a:srgbClr>
                </a:solidFill>
                <a:latin typeface="Inter"/>
                <a:ea typeface="Inter"/>
              </a:rPr>
              <a:t>还失去了脑瓜子</a:t>
            </a:r>
            <a:endParaRPr lang="en-US" sz="2400" dirty="0">
              <a:solidFill>
                <a:srgbClr val="404040">
                  <a:alpha val="100000"/>
                </a:srgbClr>
              </a:solidFill>
              <a:latin typeface="Inter"/>
              <a:ea typeface="Inter"/>
              <a:cs typeface="Arial"/>
              <a:sym typeface="Arial"/>
            </a:endParaRPr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alpha val="100000"/>
                </a:srgbClr>
              </a:buClr>
              <a:buFont typeface="Arial"/>
              <a:buNone/>
            </a:pPr>
            <a:r>
              <a:rPr sz="2400" dirty="0" err="1">
                <a:solidFill>
                  <a:srgbClr val="404040">
                    <a:alpha val="100000"/>
                  </a:srgbClr>
                </a:solidFill>
                <a:latin typeface="Inter"/>
                <a:ea typeface="Inter"/>
                <a:cs typeface="Arial"/>
                <a:sym typeface="Arial"/>
              </a:rPr>
              <a:t>身处陌生世界。四周危机四伏，时间紧迫</a:t>
            </a:r>
            <a:r>
              <a:rPr sz="2400" dirty="0">
                <a:solidFill>
                  <a:srgbClr val="404040">
                    <a:alpha val="100000"/>
                  </a:srgbClr>
                </a:solidFill>
                <a:latin typeface="Inter"/>
                <a:ea typeface="Inter"/>
                <a:cs typeface="Arial"/>
                <a:sym typeface="Arial"/>
              </a:rPr>
              <a:t>。</a:t>
            </a:r>
            <a:endParaRPr lang="en-US" sz="2400" dirty="0">
              <a:solidFill>
                <a:srgbClr val="404040">
                  <a:alpha val="100000"/>
                </a:srgbClr>
              </a:solidFill>
              <a:latin typeface="Inter"/>
              <a:ea typeface="Inter"/>
              <a:cs typeface="Arial"/>
              <a:sym typeface="Arial"/>
            </a:endParaRPr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alpha val="100000"/>
                </a:srgbClr>
              </a:buClr>
              <a:buFont typeface="Arial"/>
              <a:buNone/>
            </a:pPr>
            <a:r>
              <a:rPr sz="2400" dirty="0" err="1">
                <a:solidFill>
                  <a:srgbClr val="404040">
                    <a:alpha val="100000"/>
                  </a:srgbClr>
                </a:solidFill>
                <a:latin typeface="Inter"/>
                <a:ea typeface="Inter"/>
                <a:cs typeface="Arial"/>
                <a:sym typeface="Arial"/>
              </a:rPr>
              <a:t>你必须依靠直觉，向西寻找生机，揭开谜团</a:t>
            </a:r>
            <a:endParaRPr lang="en-US" sz="2400" dirty="0">
              <a:solidFill>
                <a:srgbClr val="404040">
                  <a:alpha val="100000"/>
                </a:srgbClr>
              </a:solidFill>
              <a:latin typeface="Inter"/>
              <a:ea typeface="Inter"/>
            </a:endParaRPr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alpha val="100000"/>
                </a:srgbClr>
              </a:buClr>
              <a:buFont typeface="Arial"/>
              <a:buNone/>
            </a:pPr>
            <a:r>
              <a:rPr lang="zh-CN" altLang="en-US" sz="2400" dirty="0">
                <a:solidFill>
                  <a:srgbClr val="404040">
                    <a:alpha val="100000"/>
                  </a:srgbClr>
                </a:solidFill>
                <a:latin typeface="Inter"/>
              </a:rPr>
              <a:t>先活下去！（敬请期待）</a:t>
            </a:r>
            <a:endParaRPr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000000">
                  <a:alpha val="100000"/>
                </a:srgbClr>
              </a:buClr>
              <a:buFont typeface="Arial"/>
              <a:buNone/>
            </a:pPr>
            <a:endParaRPr sz="2400" dirty="0">
              <a:solidFill>
                <a:schemeClr val="dk1">
                  <a:alpha val="100000"/>
                </a:schemeClr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000000">
                  <a:alpha val="100000"/>
                </a:srgbClr>
              </a:buClr>
              <a:buFont typeface="Arial"/>
              <a:buNone/>
            </a:pPr>
            <a:endParaRPr lang="zh-CN" sz="2400" dirty="0">
              <a:solidFill>
                <a:schemeClr val="dk1">
                  <a:alpha val="100000"/>
                </a:schemeClr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237;p5"/>
          <p:cNvSpPr/>
          <p:nvPr/>
        </p:nvSpPr>
        <p:spPr>
          <a:xfrm rot="-2987324">
            <a:off x="7162433" y="3886923"/>
            <a:ext cx="6108405" cy="2751455"/>
          </a:xfrm>
          <a:custGeom>
            <a:avLst/>
            <a:gdLst/>
            <a:ahLst/>
            <a:cxnLst/>
            <a:rect l="l" t="t" r="r" b="b"/>
            <a:pathLst>
              <a:path w="9620" h="4333" extrusionOk="0">
                <a:moveTo>
                  <a:pt x="0" y="0"/>
                </a:moveTo>
                <a:lnTo>
                  <a:pt x="7454" y="0"/>
                </a:lnTo>
                <a:cubicBezTo>
                  <a:pt x="8614" y="0"/>
                  <a:pt x="9560" y="910"/>
                  <a:pt x="9618" y="2055"/>
                </a:cubicBezTo>
                <a:lnTo>
                  <a:pt x="9620" y="2091"/>
                </a:lnTo>
                <a:lnTo>
                  <a:pt x="6968" y="4333"/>
                </a:lnTo>
                <a:lnTo>
                  <a:pt x="3663" y="4333"/>
                </a:lnTo>
                <a:lnTo>
                  <a:pt x="0" y="0"/>
                </a:lnTo>
                <a:close/>
              </a:path>
            </a:pathLst>
          </a:custGeom>
          <a:solidFill>
            <a:srgbClr val="95A3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238;p5"/>
          <p:cNvGrpSpPr/>
          <p:nvPr/>
        </p:nvGrpSpPr>
        <p:grpSpPr>
          <a:xfrm rot="5400000">
            <a:off x="-641920" y="-514275"/>
            <a:ext cx="2521587" cy="900863"/>
            <a:chOff x="2442343" y="2553269"/>
            <a:chExt cx="9228545" cy="3296992"/>
          </a:xfrm>
        </p:grpSpPr>
        <p:grpSp>
          <p:nvGrpSpPr>
            <p:cNvPr id="147" name="Google Shape;239;p5"/>
            <p:cNvGrpSpPr/>
            <p:nvPr/>
          </p:nvGrpSpPr>
          <p:grpSpPr>
            <a:xfrm>
              <a:off x="2442343" y="2553269"/>
              <a:ext cx="9228545" cy="3296992"/>
              <a:chOff x="-2100798" y="-412124"/>
              <a:chExt cx="9228545" cy="3296992"/>
            </a:xfrm>
          </p:grpSpPr>
          <p:sp>
            <p:nvSpPr>
              <p:cNvPr id="148" name="Google Shape;240;p5"/>
              <p:cNvSpPr/>
              <p:nvPr/>
            </p:nvSpPr>
            <p:spPr>
              <a:xfrm>
                <a:off x="-2100798" y="-412124"/>
                <a:ext cx="9228545" cy="3296992"/>
              </a:xfrm>
              <a:prstGeom prst="roundRect">
                <a:avLst>
                  <a:gd name="adj" fmla="val 50000"/>
                </a:avLst>
              </a:prstGeom>
              <a:solidFill>
                <a:srgbClr val="95A38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241;p5"/>
              <p:cNvSpPr/>
              <p:nvPr/>
            </p:nvSpPr>
            <p:spPr>
              <a:xfrm>
                <a:off x="-1781152" y="-96440"/>
                <a:ext cx="8598317" cy="2665627"/>
              </a:xfrm>
              <a:prstGeom prst="roundRect">
                <a:avLst>
                  <a:gd name="adj" fmla="val 50000"/>
                </a:avLst>
              </a:prstGeom>
              <a:noFill/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" name="Google Shape;242;p5"/>
            <p:cNvSpPr/>
            <p:nvPr/>
          </p:nvSpPr>
          <p:spPr>
            <a:xfrm rot="-5400000">
              <a:off x="9044590" y="3197213"/>
              <a:ext cx="2009103" cy="200910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243;p5"/>
          <p:cNvSpPr txBox="1"/>
          <p:nvPr/>
        </p:nvSpPr>
        <p:spPr>
          <a:xfrm>
            <a:off x="319147" y="479350"/>
            <a:ext cx="66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244;p5"/>
          <p:cNvSpPr txBox="1"/>
          <p:nvPr/>
        </p:nvSpPr>
        <p:spPr>
          <a:xfrm>
            <a:off x="1142851" y="436100"/>
            <a:ext cx="4826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of Inspiration</a:t>
            </a:r>
            <a:endParaRPr sz="3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245;p5"/>
          <p:cNvSpPr txBox="1"/>
          <p:nvPr/>
        </p:nvSpPr>
        <p:spPr>
          <a:xfrm>
            <a:off x="904037" y="988655"/>
            <a:ext cx="5544820" cy="1229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idea comes from Great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ames made by Predecessors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246;p5"/>
          <p:cNvSpPr txBox="1"/>
          <p:nvPr/>
        </p:nvSpPr>
        <p:spPr>
          <a:xfrm>
            <a:off x="513712" y="2135850"/>
            <a:ext cx="5544900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We will have: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chemeClr val="dk1"/>
                </a:solidFill>
              </a:rPr>
              <a:t>Freedom of Terraria/Skyrim: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our game</a:t>
            </a:r>
            <a:r>
              <a:rPr lang="en-US" sz="1800" dirty="0">
                <a:solidFill>
                  <a:schemeClr val="dk1"/>
                </a:solidFill>
              </a:rPr>
              <a:t>, we will have countless skills and items. You can customize your adventure in any way you can imagine</a:t>
            </a:r>
            <a:endParaRPr lang="en-US"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chemeClr val="dk1"/>
                </a:solidFill>
              </a:rPr>
              <a:t>F</a:t>
            </a:r>
            <a:r>
              <a:rPr lang="en-US" sz="18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ast-pace Combat </a:t>
            </a:r>
            <a:r>
              <a:rPr lang="en-US" sz="1800" b="1" u="sng" dirty="0">
                <a:solidFill>
                  <a:schemeClr val="dk1"/>
                </a:solidFill>
              </a:rPr>
              <a:t>&amp; Random Generated Map </a:t>
            </a:r>
            <a:r>
              <a:rPr lang="en-US" sz="18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Dead Cell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with favorite weapons and magic, it’s your show time.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chemeClr val="dk1"/>
                </a:solidFill>
              </a:rPr>
              <a:t>Shape-Chan</a:t>
            </a:r>
            <a:r>
              <a:rPr lang="en-US" altLang="zh-CN" sz="1800" b="1" u="sng" dirty="0">
                <a:solidFill>
                  <a:schemeClr val="dk1"/>
                </a:solidFill>
              </a:rPr>
              <a:t>g</a:t>
            </a:r>
            <a:r>
              <a:rPr lang="en-US" sz="1800" b="1" u="sng" dirty="0">
                <a:solidFill>
                  <a:schemeClr val="dk1"/>
                </a:solidFill>
              </a:rPr>
              <a:t>ing of Mario Odyssey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chemeClr val="dk1"/>
                </a:solidFill>
              </a:rPr>
              <a:t>Shortcut for Clumsy Players: </a:t>
            </a:r>
            <a:r>
              <a:rPr lang="en-US" altLang="zh-CN" sz="1800" dirty="0">
                <a:solidFill>
                  <a:schemeClr val="dk1"/>
                </a:solidFill>
              </a:rPr>
              <a:t>With our enormous features, you only need imagination.</a:t>
            </a:r>
            <a:endParaRPr lang="en-US" sz="1800" b="1" u="sng" dirty="0">
              <a:solidFill>
                <a:schemeClr val="dk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1" u="sng" dirty="0">
              <a:solidFill>
                <a:schemeClr val="dk1"/>
              </a:solidFill>
            </a:endParaRPr>
          </a:p>
        </p:txBody>
      </p:sp>
      <p:sp>
        <p:nvSpPr>
          <p:cNvPr id="159" name="Google Shape;251;p5"/>
          <p:cNvSpPr txBox="1"/>
          <p:nvPr/>
        </p:nvSpPr>
        <p:spPr>
          <a:xfrm>
            <a:off x="6790675" y="5723025"/>
            <a:ext cx="4501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</a:rPr>
              <a:t>These games inspired us!</a:t>
            </a:r>
            <a:endParaRPr sz="2800" i="1">
              <a:solidFill>
                <a:schemeClr val="dk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DB9605-333E-C27D-56FA-142B780A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65" y="5243208"/>
            <a:ext cx="3042567" cy="1135442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901A7EC8-FA0A-D0B1-EBE5-B56857728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732" y="5239909"/>
            <a:ext cx="3099227" cy="109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传送门2 - 维基百科，自由的百科全书">
            <a:extLst>
              <a:ext uri="{FF2B5EF4-FFF2-40B4-BE49-F238E27FC236}">
                <a16:creationId xmlns:a16="http://schemas.microsoft.com/office/drawing/2014/main" id="{AA9901C1-C90D-22FC-9904-E373C03F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959" y="2308225"/>
            <a:ext cx="24384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02E27A1-C14C-6FC7-31CB-823943E51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359" y="2308225"/>
            <a:ext cx="2447429" cy="334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3 2017:《超级马里奥：奥德赛》试玩前瞻">
            <a:extLst>
              <a:ext uri="{FF2B5EF4-FFF2-40B4-BE49-F238E27FC236}">
                <a16:creationId xmlns:a16="http://schemas.microsoft.com/office/drawing/2014/main" id="{42849CAB-54E9-34A3-7837-1B7C56807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310" y="6136"/>
            <a:ext cx="4102185" cy="230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807D87-A570-ADD7-1791-A4A99AE938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149" y="479346"/>
            <a:ext cx="3416499" cy="5016592"/>
          </a:xfrm>
          <a:prstGeom prst="rect">
            <a:avLst/>
          </a:prstGeom>
        </p:spPr>
      </p:pic>
      <p:pic>
        <p:nvPicPr>
          <p:cNvPr id="1034" name="Picture 10" descr="堡垒之夜：Epic Games 的大逃杀游戏提高了战斗通行证的价格 ...">
            <a:extLst>
              <a:ext uri="{FF2B5EF4-FFF2-40B4-BE49-F238E27FC236}">
                <a16:creationId xmlns:a16="http://schemas.microsoft.com/office/drawing/2014/main" id="{5249429B-A499-3FD0-53BE-460948F2A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752" y="5653743"/>
            <a:ext cx="4903036" cy="119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256;p6"/>
          <p:cNvSpPr/>
          <p:nvPr/>
        </p:nvSpPr>
        <p:spPr>
          <a:xfrm rot="-2987324">
            <a:off x="7162433" y="3886923"/>
            <a:ext cx="6108405" cy="2751455"/>
          </a:xfrm>
          <a:custGeom>
            <a:avLst/>
            <a:gdLst/>
            <a:ahLst/>
            <a:cxnLst/>
            <a:rect l="l" t="t" r="r" b="b"/>
            <a:pathLst>
              <a:path w="9620" h="4333" extrusionOk="0">
                <a:moveTo>
                  <a:pt x="0" y="0"/>
                </a:moveTo>
                <a:lnTo>
                  <a:pt x="7454" y="0"/>
                </a:lnTo>
                <a:cubicBezTo>
                  <a:pt x="8614" y="0"/>
                  <a:pt x="9560" y="910"/>
                  <a:pt x="9618" y="2055"/>
                </a:cubicBezTo>
                <a:lnTo>
                  <a:pt x="9620" y="2091"/>
                </a:lnTo>
                <a:lnTo>
                  <a:pt x="6968" y="4333"/>
                </a:lnTo>
                <a:lnTo>
                  <a:pt x="3663" y="4333"/>
                </a:lnTo>
                <a:lnTo>
                  <a:pt x="0" y="0"/>
                </a:lnTo>
                <a:close/>
              </a:path>
            </a:pathLst>
          </a:custGeom>
          <a:solidFill>
            <a:srgbClr val="95A3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" name="Google Shape;257;p6"/>
          <p:cNvGrpSpPr/>
          <p:nvPr/>
        </p:nvGrpSpPr>
        <p:grpSpPr>
          <a:xfrm rot="5400000">
            <a:off x="-641920" y="-514275"/>
            <a:ext cx="2521587" cy="900863"/>
            <a:chOff x="2442343" y="2553269"/>
            <a:chExt cx="9228545" cy="3296992"/>
          </a:xfrm>
        </p:grpSpPr>
        <p:grpSp>
          <p:nvGrpSpPr>
            <p:cNvPr id="163" name="Google Shape;258;p6"/>
            <p:cNvGrpSpPr/>
            <p:nvPr/>
          </p:nvGrpSpPr>
          <p:grpSpPr>
            <a:xfrm>
              <a:off x="2442343" y="2553269"/>
              <a:ext cx="9228545" cy="3296992"/>
              <a:chOff x="-2100798" y="-412124"/>
              <a:chExt cx="9228545" cy="3296992"/>
            </a:xfrm>
          </p:grpSpPr>
          <p:sp>
            <p:nvSpPr>
              <p:cNvPr id="164" name="Google Shape;259;p6"/>
              <p:cNvSpPr/>
              <p:nvPr/>
            </p:nvSpPr>
            <p:spPr>
              <a:xfrm>
                <a:off x="-2100798" y="-412124"/>
                <a:ext cx="9228545" cy="3296992"/>
              </a:xfrm>
              <a:prstGeom prst="roundRect">
                <a:avLst>
                  <a:gd name="adj" fmla="val 50000"/>
                </a:avLst>
              </a:prstGeom>
              <a:solidFill>
                <a:srgbClr val="95A38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260;p6"/>
              <p:cNvSpPr/>
              <p:nvPr/>
            </p:nvSpPr>
            <p:spPr>
              <a:xfrm>
                <a:off x="-1781152" y="-96440"/>
                <a:ext cx="8598317" cy="2665627"/>
              </a:xfrm>
              <a:prstGeom prst="roundRect">
                <a:avLst>
                  <a:gd name="adj" fmla="val 50000"/>
                </a:avLst>
              </a:prstGeom>
              <a:noFill/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" name="Google Shape;261;p6"/>
            <p:cNvSpPr/>
            <p:nvPr/>
          </p:nvSpPr>
          <p:spPr>
            <a:xfrm rot="-5400000">
              <a:off x="9044590" y="3197213"/>
              <a:ext cx="2009103" cy="200910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262;p6"/>
          <p:cNvSpPr txBox="1"/>
          <p:nvPr/>
        </p:nvSpPr>
        <p:spPr>
          <a:xfrm>
            <a:off x="319147" y="479350"/>
            <a:ext cx="700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263;p6"/>
          <p:cNvSpPr txBox="1"/>
          <p:nvPr/>
        </p:nvSpPr>
        <p:spPr>
          <a:xfrm>
            <a:off x="1373703" y="417700"/>
            <a:ext cx="7985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How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our game look like now?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265;p6"/>
          <p:cNvSpPr txBox="1"/>
          <p:nvPr/>
        </p:nvSpPr>
        <p:spPr>
          <a:xfrm>
            <a:off x="2121515" y="1196950"/>
            <a:ext cx="84288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Standing on the ground, how to attack an flying enemy?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2" name="Google Shape;265;p6">
            <a:extLst>
              <a:ext uri="{FF2B5EF4-FFF2-40B4-BE49-F238E27FC236}">
                <a16:creationId xmlns:a16="http://schemas.microsoft.com/office/drawing/2014/main" id="{013D545E-0239-F0AB-A43B-84941074B11A}"/>
              </a:ext>
            </a:extLst>
          </p:cNvPr>
          <p:cNvSpPr txBox="1"/>
          <p:nvPr/>
        </p:nvSpPr>
        <p:spPr>
          <a:xfrm>
            <a:off x="453177" y="1702769"/>
            <a:ext cx="84288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In our game, you can: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E5543E-1CA0-50A1-D4E4-5596B9DDC791}"/>
              </a:ext>
            </a:extLst>
          </p:cNvPr>
          <p:cNvSpPr txBox="1"/>
          <p:nvPr/>
        </p:nvSpPr>
        <p:spPr>
          <a:xfrm>
            <a:off x="618873" y="2547888"/>
            <a:ext cx="467632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老套：等敌人俯冲下来 被动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老套：使用远程攻击 （万一射程不够？）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如果你有一把传送枪</a:t>
            </a:r>
            <a:r>
              <a:rPr lang="en-US" altLang="zh-CN" sz="18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如果你有一条钩爪？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如果你能召唤能飞</a:t>
            </a:r>
            <a:r>
              <a:rPr lang="en-US" altLang="zh-CN" sz="1800" dirty="0"/>
              <a:t>/</a:t>
            </a:r>
            <a:r>
              <a:rPr lang="zh-CN" altLang="en-US" sz="1800" dirty="0"/>
              <a:t>能打到它的小兵？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如果你能将它石化？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如果你能将重力颠倒？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如果你能放墙把它关起来？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先跑，等能飞了再回来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…….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4F4A5A-EC4E-E51C-B69E-C0BE7A8D2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226" y="1872419"/>
            <a:ext cx="5687219" cy="274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271;p9"/>
          <p:cNvSpPr/>
          <p:nvPr/>
        </p:nvSpPr>
        <p:spPr>
          <a:xfrm rot="5400000">
            <a:off x="5257800" y="1452245"/>
            <a:ext cx="1676400" cy="1676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272;p9"/>
          <p:cNvSpPr txBox="1"/>
          <p:nvPr/>
        </p:nvSpPr>
        <p:spPr>
          <a:xfrm>
            <a:off x="3587750" y="4020185"/>
            <a:ext cx="5016500" cy="1268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Play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273;p9"/>
          <p:cNvSpPr txBox="1"/>
          <p:nvPr/>
        </p:nvSpPr>
        <p:spPr>
          <a:xfrm>
            <a:off x="5372769" y="1687273"/>
            <a:ext cx="1446461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6A525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8000">
              <a:solidFill>
                <a:srgbClr val="6A52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79;p10"/>
          <p:cNvGrpSpPr/>
          <p:nvPr/>
        </p:nvGrpSpPr>
        <p:grpSpPr>
          <a:xfrm rot="5400000">
            <a:off x="-641920" y="-514275"/>
            <a:ext cx="2521587" cy="900863"/>
            <a:chOff x="2442343" y="2553269"/>
            <a:chExt cx="9228545" cy="3296992"/>
          </a:xfrm>
        </p:grpSpPr>
        <p:grpSp>
          <p:nvGrpSpPr>
            <p:cNvPr id="3" name="Google Shape;280;p10"/>
            <p:cNvGrpSpPr/>
            <p:nvPr/>
          </p:nvGrpSpPr>
          <p:grpSpPr>
            <a:xfrm>
              <a:off x="2442343" y="2553269"/>
              <a:ext cx="9228545" cy="3296992"/>
              <a:chOff x="-2100798" y="-412124"/>
              <a:chExt cx="9228545" cy="3296992"/>
            </a:xfrm>
          </p:grpSpPr>
          <p:sp>
            <p:nvSpPr>
              <p:cNvPr id="4" name="Google Shape;281;p10"/>
              <p:cNvSpPr/>
              <p:nvPr/>
            </p:nvSpPr>
            <p:spPr>
              <a:xfrm>
                <a:off x="-2100798" y="-412124"/>
                <a:ext cx="9228545" cy="329699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" name="Google Shape;282;p10"/>
              <p:cNvSpPr/>
              <p:nvPr/>
            </p:nvSpPr>
            <p:spPr>
              <a:xfrm>
                <a:off x="-1781152" y="-96440"/>
                <a:ext cx="8598317" cy="266562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283;p10"/>
            <p:cNvSpPr/>
            <p:nvPr/>
          </p:nvSpPr>
          <p:spPr>
            <a:xfrm rot="-5400000">
              <a:off x="9044590" y="3197213"/>
              <a:ext cx="2009103" cy="200910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Google Shape;284;p10"/>
          <p:cNvSpPr/>
          <p:nvPr/>
        </p:nvSpPr>
        <p:spPr>
          <a:xfrm rot="-2987324">
            <a:off x="7231013" y="4050753"/>
            <a:ext cx="6108405" cy="2751455"/>
          </a:xfrm>
          <a:custGeom>
            <a:avLst/>
            <a:gdLst/>
            <a:ahLst/>
            <a:cxnLst/>
            <a:rect l="l" t="t" r="r" b="b"/>
            <a:pathLst>
              <a:path w="9620" h="4333" extrusionOk="0">
                <a:moveTo>
                  <a:pt x="0" y="0"/>
                </a:moveTo>
                <a:lnTo>
                  <a:pt x="7454" y="0"/>
                </a:lnTo>
                <a:cubicBezTo>
                  <a:pt x="8614" y="0"/>
                  <a:pt x="9560" y="910"/>
                  <a:pt x="9618" y="2055"/>
                </a:cubicBezTo>
                <a:lnTo>
                  <a:pt x="9620" y="2091"/>
                </a:lnTo>
                <a:lnTo>
                  <a:pt x="6968" y="4333"/>
                </a:lnTo>
                <a:lnTo>
                  <a:pt x="3663" y="43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86;p10"/>
          <p:cNvSpPr txBox="1"/>
          <p:nvPr/>
        </p:nvSpPr>
        <p:spPr>
          <a:xfrm>
            <a:off x="1302373" y="127000"/>
            <a:ext cx="862715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Winning condition: </a:t>
            </a:r>
            <a:r>
              <a:rPr lang="en-US" sz="2400" dirty="0">
                <a:solidFill>
                  <a:schemeClr val="dk1"/>
                </a:solidFill>
              </a:rPr>
              <a:t>Arrive Destination &amp; Answer the Title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Losing condition: Lost </a:t>
            </a:r>
            <a:r>
              <a:rPr lang="en-US" sz="2400" dirty="0">
                <a:solidFill>
                  <a:schemeClr val="dk1"/>
                </a:solidFill>
              </a:rPr>
              <a:t>your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dk1"/>
                </a:solidFill>
              </a:rPr>
              <a:t>Life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91;p10"/>
          <p:cNvSpPr txBox="1"/>
          <p:nvPr/>
        </p:nvSpPr>
        <p:spPr>
          <a:xfrm>
            <a:off x="307225" y="1829195"/>
            <a:ext cx="41619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A/D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Move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Space: Jump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Mouse1: Attack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E/F/C/…: Skills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Roll: Switch weapon/items</a:t>
            </a: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93;p10"/>
          <p:cNvSpPr txBox="1"/>
          <p:nvPr/>
        </p:nvSpPr>
        <p:spPr>
          <a:xfrm>
            <a:off x="618873" y="3730860"/>
            <a:ext cx="196723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Shift:  Dash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95;p10"/>
          <p:cNvSpPr txBox="1"/>
          <p:nvPr/>
        </p:nvSpPr>
        <p:spPr>
          <a:xfrm>
            <a:off x="319159" y="479346"/>
            <a:ext cx="557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96;p10"/>
          <p:cNvSpPr/>
          <p:nvPr/>
        </p:nvSpPr>
        <p:spPr>
          <a:xfrm>
            <a:off x="344392" y="496491"/>
            <a:ext cx="548963" cy="54896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97;p10"/>
          <p:cNvSpPr txBox="1"/>
          <p:nvPr/>
        </p:nvSpPr>
        <p:spPr>
          <a:xfrm>
            <a:off x="319147" y="496500"/>
            <a:ext cx="75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91;p10">
            <a:extLst>
              <a:ext uri="{FF2B5EF4-FFF2-40B4-BE49-F238E27FC236}">
                <a16:creationId xmlns:a16="http://schemas.microsoft.com/office/drawing/2014/main" id="{28098C93-6F5D-A827-4008-3606A918142E}"/>
              </a:ext>
            </a:extLst>
          </p:cNvPr>
          <p:cNvSpPr txBox="1"/>
          <p:nvPr/>
        </p:nvSpPr>
        <p:spPr>
          <a:xfrm>
            <a:off x="2494750" y="1120716"/>
            <a:ext cx="9222176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you tired of complex upgrading system that is hard to grasp</a:t>
            </a:r>
            <a:r>
              <a:rPr lang="zh-CN" alt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？</a:t>
            </a:r>
            <a:endParaRPr lang="en-US" altLang="zh-CN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chemeClr val="dk1"/>
                </a:solidFill>
              </a:rPr>
              <a:t>Don’t worry, ours is simple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Rule1:Reassign your ability points at any time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chemeClr val="dk1"/>
                </a:solidFill>
              </a:rPr>
              <a:t>Rule2:Getting Ability points when upgrading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(enemi</a:t>
            </a:r>
            <a:r>
              <a:rPr lang="en-US" altLang="zh-CN" sz="2400" dirty="0">
                <a:solidFill>
                  <a:schemeClr val="dk1"/>
                </a:solidFill>
              </a:rPr>
              <a:t>es upgrade too!)</a:t>
            </a:r>
            <a:br>
              <a:rPr lang="en-US" altLang="zh-CN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altLang="zh-CN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3323E6D-446A-5965-66ED-ADC9DB7DA3E3}"/>
              </a:ext>
            </a:extLst>
          </p:cNvPr>
          <p:cNvSpPr txBox="1"/>
          <p:nvPr/>
        </p:nvSpPr>
        <p:spPr>
          <a:xfrm>
            <a:off x="4419463" y="3250159"/>
            <a:ext cx="4289957" cy="2264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Life(</a:t>
            </a:r>
            <a:r>
              <a:rPr lang="zh-CN" altLang="en-US" sz="1600" dirty="0"/>
              <a:t>血量</a:t>
            </a:r>
            <a:r>
              <a:rPr lang="en-US" altLang="zh-CN" sz="1600" dirty="0"/>
              <a:t>): </a:t>
            </a:r>
            <a:r>
              <a:rPr lang="zh-CN" altLang="en-US" sz="1600" dirty="0"/>
              <a:t>血量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Defense(</a:t>
            </a:r>
            <a:r>
              <a:rPr lang="zh-CN" altLang="en-US" sz="1600" dirty="0"/>
              <a:t>防御</a:t>
            </a:r>
            <a:r>
              <a:rPr lang="en-US" altLang="zh-CN" sz="1600" dirty="0"/>
              <a:t>): </a:t>
            </a:r>
            <a:r>
              <a:rPr lang="zh-CN" altLang="en-US" sz="1600" dirty="0"/>
              <a:t>防御力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Agility(</a:t>
            </a:r>
            <a:r>
              <a:rPr lang="zh-CN" altLang="en-US" sz="1600" dirty="0"/>
              <a:t>敏捷</a:t>
            </a:r>
            <a:r>
              <a:rPr lang="en-US" altLang="zh-CN" sz="1600" dirty="0"/>
              <a:t>): </a:t>
            </a:r>
            <a:r>
              <a:rPr lang="zh-CN" altLang="en-US" sz="1600" dirty="0"/>
              <a:t>移动速度，冲刺距离与僵直时间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Attack(</a:t>
            </a:r>
            <a:r>
              <a:rPr lang="zh-CN" altLang="en-US" sz="1600" dirty="0"/>
              <a:t>攻击</a:t>
            </a:r>
            <a:r>
              <a:rPr lang="en-US" altLang="zh-CN" sz="1600" dirty="0"/>
              <a:t>): </a:t>
            </a:r>
            <a:r>
              <a:rPr lang="zh-CN" altLang="en-US" sz="1600" dirty="0"/>
              <a:t>攻击力，攻击范围，攻击速度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Wisdom(</a:t>
            </a:r>
            <a:r>
              <a:rPr lang="zh-CN" altLang="en-US" sz="1600" dirty="0"/>
              <a:t>智慧</a:t>
            </a:r>
            <a:r>
              <a:rPr lang="en-US" altLang="zh-CN" sz="1600" dirty="0"/>
              <a:t>): </a:t>
            </a:r>
            <a:r>
              <a:rPr lang="zh-CN" altLang="en-US" sz="1600" dirty="0"/>
              <a:t>法力值，魔法伤害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Talent(</a:t>
            </a:r>
            <a:r>
              <a:rPr lang="zh-CN" altLang="en-US" sz="1600" dirty="0"/>
              <a:t>天赋</a:t>
            </a:r>
            <a:r>
              <a:rPr lang="en-US" altLang="zh-CN" sz="1600" dirty="0"/>
              <a:t>): </a:t>
            </a:r>
            <a:r>
              <a:rPr lang="zh-CN" altLang="en-US" sz="1600" dirty="0"/>
              <a:t>升级速度，击败敌人获得的经验</a:t>
            </a:r>
            <a:endParaRPr lang="en-US" altLang="zh-CN" sz="1600" dirty="0"/>
          </a:p>
        </p:txBody>
      </p:sp>
      <p:pic>
        <p:nvPicPr>
          <p:cNvPr id="1026" name="Picture 2" descr="move.mp4 [video-to-gif output image]">
            <a:extLst>
              <a:ext uri="{FF2B5EF4-FFF2-40B4-BE49-F238E27FC236}">
                <a16:creationId xmlns:a16="http://schemas.microsoft.com/office/drawing/2014/main" id="{00D745D0-1C2C-A747-7417-962B2C6A6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92" y="4476625"/>
            <a:ext cx="2360070" cy="207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2782</TotalTime>
  <Words>683</Words>
  <Application>Microsoft Office PowerPoint</Application>
  <PresentationFormat>宽屏</PresentationFormat>
  <Paragraphs>143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Inter</vt:lpstr>
      <vt:lpstr>SimSun</vt:lpstr>
      <vt:lpstr>Arial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Tet Tet</cp:lastModifiedBy>
  <cp:revision>5</cp:revision>
  <dcterms:created xsi:type="dcterms:W3CDTF">2025-03-08T01:00:43Z</dcterms:created>
  <dcterms:modified xsi:type="dcterms:W3CDTF">2025-03-09T19:33:51Z</dcterms:modified>
</cp:coreProperties>
</file>